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lt1"/>
              </a:buClr>
              <a:buSzPts val="1100"/>
              <a:buFont typeface="Arial"/>
              <a:buNone/>
            </a:pPr>
            <a:endParaRPr sz="1100" b="0" i="0" u="none" strike="noStrike" cap="none">
              <a:solidFill>
                <a:schemeClr val="lt1"/>
              </a:solidFill>
              <a:latin typeface="Arial"/>
              <a:ea typeface="Arial"/>
              <a:cs typeface="Arial"/>
              <a:sym typeface="Arial"/>
            </a:endParaRPr>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154955" y="1447800"/>
            <a:ext cx="8825658" cy="3329581"/>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7200"/>
              <a:buFont typeface="Century Gothic"/>
              <a:buNone/>
              <a:defRPr sz="7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9" name="Shape 19"/>
          <p:cNvSpPr txBox="1">
            <a:spLocks noGrp="1"/>
          </p:cNvSpPr>
          <p:nvPr>
            <p:ph type="subTitle" idx="1"/>
          </p:nvPr>
        </p:nvSpPr>
        <p:spPr>
          <a:xfrm>
            <a:off x="1154955" y="4777380"/>
            <a:ext cx="8825658" cy="861420"/>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457200" marR="0" lvl="1" indent="0" algn="ctr"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0" name="Shape 20"/>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1" name="Shape 21"/>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2" name="Shape 22"/>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54956" y="4800587"/>
            <a:ext cx="8825657" cy="566738"/>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76" name="Shape 76"/>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wrap="square" lIns="91425" tIns="91425" rIns="91425" bIns="91425" anchor="t" anchorCtr="0"/>
          <a:lstStyle>
            <a:lvl1pPr marL="0" marR="0" lvl="0"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Shape 77"/>
          <p:cNvSpPr txBox="1">
            <a:spLocks noGrp="1"/>
          </p:cNvSpPr>
          <p:nvPr>
            <p:ph type="body" idx="1"/>
          </p:nvPr>
        </p:nvSpPr>
        <p:spPr>
          <a:xfrm>
            <a:off x="1154956" y="5367325"/>
            <a:ext cx="8825656" cy="493712"/>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78" name="Shape 78"/>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9" name="Shape 79"/>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0" name="Shape 80"/>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154954" y="1447800"/>
            <a:ext cx="8825659" cy="198120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800"/>
              <a:buFont typeface="Century Gothic"/>
              <a:buNone/>
              <a:defRPr sz="48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83" name="Shape 83"/>
          <p:cNvSpPr txBox="1">
            <a:spLocks noGrp="1"/>
          </p:cNvSpPr>
          <p:nvPr>
            <p:ph type="body" idx="1"/>
          </p:nvPr>
        </p:nvSpPr>
        <p:spPr>
          <a:xfrm>
            <a:off x="1154954" y="3657600"/>
            <a:ext cx="8825659" cy="2362200"/>
          </a:xfrm>
          <a:prstGeom prst="rect">
            <a:avLst/>
          </a:prstGeom>
          <a:noFill/>
          <a:ln>
            <a:noFill/>
          </a:ln>
        </p:spPr>
        <p:txBody>
          <a:bodyPr wrap="square" lIns="91425" tIns="91425" rIns="91425" bIns="91425" anchor="ctr" anchorCtr="0"/>
          <a:lstStyle>
            <a:lvl1pPr marL="0" marR="0" lvl="0" indent="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84" name="Shape 84"/>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5" name="Shape 85"/>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6" name="Shape 86"/>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574801" y="1447800"/>
            <a:ext cx="7999315" cy="2323374"/>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800"/>
              <a:buFont typeface="Century Gothic"/>
              <a:buNone/>
              <a:defRPr sz="48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89" name="Shape 89"/>
          <p:cNvSpPr txBox="1">
            <a:spLocks noGrp="1"/>
          </p:cNvSpPr>
          <p:nvPr>
            <p:ph type="body" idx="1"/>
          </p:nvPr>
        </p:nvSpPr>
        <p:spPr>
          <a:xfrm>
            <a:off x="1930400" y="3771174"/>
            <a:ext cx="7279649" cy="342174"/>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small">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90" name="Shape 90"/>
          <p:cNvSpPr txBox="1">
            <a:spLocks noGrp="1"/>
          </p:cNvSpPr>
          <p:nvPr>
            <p:ph type="body" idx="2"/>
          </p:nvPr>
        </p:nvSpPr>
        <p:spPr>
          <a:xfrm>
            <a:off x="1154954" y="4350657"/>
            <a:ext cx="8825659" cy="1676400"/>
          </a:xfrm>
          <a:prstGeom prst="rect">
            <a:avLst/>
          </a:prstGeom>
          <a:noFill/>
          <a:ln>
            <a:noFill/>
          </a:ln>
        </p:spPr>
        <p:txBody>
          <a:bodyPr wrap="square" lIns="91425" tIns="91425" rIns="91425" bIns="91425" anchor="ctr" anchorCtr="0"/>
          <a:lstStyle>
            <a:lvl1pPr marL="0" marR="0" lvl="0" indent="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91" name="Shape 91"/>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2" name="Shape 92"/>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3" name="Shape 93"/>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94" name="Shape 94"/>
          <p:cNvSpPr txBox="1"/>
          <p:nvPr/>
        </p:nvSpPr>
        <p:spPr>
          <a:xfrm>
            <a:off x="898295" y="971253"/>
            <a:ext cx="801912" cy="1969770"/>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2200" b="0" i="0">
                <a:solidFill>
                  <a:schemeClr val="accent1"/>
                </a:solidFill>
                <a:latin typeface="Arial"/>
                <a:ea typeface="Arial"/>
                <a:cs typeface="Arial"/>
                <a:sym typeface="Arial"/>
              </a:rPr>
              <a:t>“</a:t>
            </a:r>
          </a:p>
        </p:txBody>
      </p:sp>
      <p:sp>
        <p:nvSpPr>
          <p:cNvPr id="95" name="Shape 95"/>
          <p:cNvSpPr txBox="1"/>
          <p:nvPr/>
        </p:nvSpPr>
        <p:spPr>
          <a:xfrm>
            <a:off x="9330490" y="2613787"/>
            <a:ext cx="801912" cy="1969770"/>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2200" b="0" i="0">
                <a:solidFill>
                  <a:schemeClr val="accent1"/>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154954" y="3124201"/>
            <a:ext cx="8825660" cy="1653180"/>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98" name="Shape 98"/>
          <p:cNvSpPr txBox="1">
            <a:spLocks noGrp="1"/>
          </p:cNvSpPr>
          <p:nvPr>
            <p:ph type="body" idx="1"/>
          </p:nvPr>
        </p:nvSpPr>
        <p:spPr>
          <a:xfrm>
            <a:off x="1154954" y="4777381"/>
            <a:ext cx="8825659" cy="860400"/>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9" name="Shape 99"/>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0" name="Shape 100"/>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1" name="Shape 101"/>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04" name="Shape 104"/>
          <p:cNvSpPr txBox="1">
            <a:spLocks noGrp="1"/>
          </p:cNvSpPr>
          <p:nvPr>
            <p:ph type="body" idx="1"/>
          </p:nvPr>
        </p:nvSpPr>
        <p:spPr>
          <a:xfrm>
            <a:off x="632947" y="1981200"/>
            <a:ext cx="2946866"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2"/>
          </p:nvPr>
        </p:nvSpPr>
        <p:spPr>
          <a:xfrm>
            <a:off x="652463" y="2667000"/>
            <a:ext cx="2927350" cy="3589338"/>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6" name="Shape 106"/>
          <p:cNvSpPr txBox="1">
            <a:spLocks noGrp="1"/>
          </p:cNvSpPr>
          <p:nvPr>
            <p:ph type="body" idx="3"/>
          </p:nvPr>
        </p:nvSpPr>
        <p:spPr>
          <a:xfrm>
            <a:off x="3883659" y="1981200"/>
            <a:ext cx="2936241"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7" name="Shape 107"/>
          <p:cNvSpPr txBox="1">
            <a:spLocks noGrp="1"/>
          </p:cNvSpPr>
          <p:nvPr>
            <p:ph type="body" idx="4"/>
          </p:nvPr>
        </p:nvSpPr>
        <p:spPr>
          <a:xfrm>
            <a:off x="3873106" y="2667000"/>
            <a:ext cx="2946794" cy="3589338"/>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8" name="Shape 108"/>
          <p:cNvSpPr txBox="1">
            <a:spLocks noGrp="1"/>
          </p:cNvSpPr>
          <p:nvPr>
            <p:ph type="body" idx="5"/>
          </p:nvPr>
        </p:nvSpPr>
        <p:spPr>
          <a:xfrm>
            <a:off x="7124700" y="1981200"/>
            <a:ext cx="2932113"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9" name="Shape 109"/>
          <p:cNvSpPr txBox="1">
            <a:spLocks noGrp="1"/>
          </p:cNvSpPr>
          <p:nvPr>
            <p:ph type="body" idx="6"/>
          </p:nvPr>
        </p:nvSpPr>
        <p:spPr>
          <a:xfrm>
            <a:off x="7124700" y="2667000"/>
            <a:ext cx="2932113" cy="3589338"/>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10" name="Shape 110"/>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med" len="med"/>
            <a:tailEnd type="none" w="med" len="med"/>
          </a:ln>
        </p:spPr>
      </p:cxnSp>
      <p:cxnSp>
        <p:nvCxnSpPr>
          <p:cNvPr id="111" name="Shape 111"/>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med" len="med"/>
            <a:tailEnd type="none" w="med" len="med"/>
          </a:ln>
        </p:spPr>
      </p:cxnSp>
      <p:sp>
        <p:nvSpPr>
          <p:cNvPr id="112" name="Shape 112"/>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3" name="Shape 113"/>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4" name="Shape 114"/>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17" name="Shape 117"/>
          <p:cNvSpPr txBox="1">
            <a:spLocks noGrp="1"/>
          </p:cNvSpPr>
          <p:nvPr>
            <p:ph type="body" idx="1"/>
          </p:nvPr>
        </p:nvSpPr>
        <p:spPr>
          <a:xfrm>
            <a:off x="652463" y="4250949"/>
            <a:ext cx="2940050"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18" name="Shape 11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wrap="square" lIns="91425" tIns="91425" rIns="91425" bIns="91425" anchor="t" anchorCtr="0"/>
          <a:lstStyle>
            <a:lvl1pPr marL="0" marR="0" lvl="0"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Shape 119"/>
          <p:cNvSpPr txBox="1">
            <a:spLocks noGrp="1"/>
          </p:cNvSpPr>
          <p:nvPr>
            <p:ph type="body" idx="3"/>
          </p:nvPr>
        </p:nvSpPr>
        <p:spPr>
          <a:xfrm>
            <a:off x="652463" y="4827211"/>
            <a:ext cx="2940050" cy="659189"/>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0" name="Shape 120"/>
          <p:cNvSpPr txBox="1">
            <a:spLocks noGrp="1"/>
          </p:cNvSpPr>
          <p:nvPr>
            <p:ph type="body" idx="4"/>
          </p:nvPr>
        </p:nvSpPr>
        <p:spPr>
          <a:xfrm>
            <a:off x="3889375" y="4250949"/>
            <a:ext cx="2930525"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1" name="Shape 121"/>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wrap="square" lIns="91425" tIns="91425" rIns="91425" bIns="91425" anchor="t" anchorCtr="0"/>
          <a:lstStyle>
            <a:lvl1pPr marL="0" marR="0" lvl="0"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Shape 122"/>
          <p:cNvSpPr txBox="1">
            <a:spLocks noGrp="1"/>
          </p:cNvSpPr>
          <p:nvPr>
            <p:ph type="body" idx="6"/>
          </p:nvPr>
        </p:nvSpPr>
        <p:spPr>
          <a:xfrm>
            <a:off x="3888022" y="4827210"/>
            <a:ext cx="2934406" cy="659189"/>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3" name="Shape 123"/>
          <p:cNvSpPr txBox="1">
            <a:spLocks noGrp="1"/>
          </p:cNvSpPr>
          <p:nvPr>
            <p:ph type="body" idx="7"/>
          </p:nvPr>
        </p:nvSpPr>
        <p:spPr>
          <a:xfrm>
            <a:off x="7124700" y="4250949"/>
            <a:ext cx="2932113"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4" name="Shape 1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wrap="square" lIns="91425" tIns="91425" rIns="91425" bIns="91425" anchor="t" anchorCtr="0"/>
          <a:lstStyle>
            <a:lvl1pPr marL="0" marR="0" lvl="0"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Shape 125"/>
          <p:cNvSpPr txBox="1">
            <a:spLocks noGrp="1"/>
          </p:cNvSpPr>
          <p:nvPr>
            <p:ph type="body" idx="9"/>
          </p:nvPr>
        </p:nvSpPr>
        <p:spPr>
          <a:xfrm>
            <a:off x="7124575" y="4827208"/>
            <a:ext cx="2935997" cy="659189"/>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26" name="Shape 126"/>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med" len="med"/>
            <a:tailEnd type="none" w="med" len="med"/>
          </a:ln>
        </p:spPr>
      </p:cxnSp>
      <p:cxnSp>
        <p:nvCxnSpPr>
          <p:cNvPr id="127" name="Shape 127"/>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med" len="med"/>
            <a:tailEnd type="none" w="med" len="med"/>
          </a:ln>
        </p:spPr>
      </p:cxnSp>
      <p:sp>
        <p:nvSpPr>
          <p:cNvPr id="128" name="Shape 128"/>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9" name="Shape 129"/>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0" name="Shape 130"/>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33" name="Shape 133"/>
          <p:cNvSpPr txBox="1">
            <a:spLocks noGrp="1"/>
          </p:cNvSpPr>
          <p:nvPr>
            <p:ph type="body" idx="1"/>
          </p:nvPr>
        </p:nvSpPr>
        <p:spPr>
          <a:xfrm rot="5400000">
            <a:off x="3478842" y="-322612"/>
            <a:ext cx="4195481" cy="8946541"/>
          </a:xfrm>
          <a:prstGeom prst="rect">
            <a:avLst/>
          </a:prstGeom>
          <a:noFill/>
          <a:ln>
            <a:noFill/>
          </a:ln>
        </p:spPr>
        <p:txBody>
          <a:bodyPr wrap="square" lIns="91425" tIns="91425" rIns="91425" bIns="91425" anchor="t" anchorCtr="0"/>
          <a:lstStyle>
            <a:lvl1pPr marL="342900" marR="0" lvl="0" indent="-2413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00" marR="0" lvl="2" indent="-14731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00" marR="0" lvl="3"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00" marR="0" lvl="4"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00" marR="0" lvl="5"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00" marR="0" lvl="6"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00" marR="0" lvl="7"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00" marR="0" lvl="8"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4" name="Shape 134"/>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5" name="Shape 135"/>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6" name="Shape 136"/>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rot="5400000">
            <a:off x="6267450" y="2466975"/>
            <a:ext cx="5826125" cy="1752601"/>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39" name="Shape 139"/>
          <p:cNvSpPr txBox="1">
            <a:spLocks noGrp="1"/>
          </p:cNvSpPr>
          <p:nvPr>
            <p:ph type="body" idx="1"/>
          </p:nvPr>
        </p:nvSpPr>
        <p:spPr>
          <a:xfrm rot="5400000">
            <a:off x="1679575" y="-139699"/>
            <a:ext cx="5368924" cy="7423149"/>
          </a:xfrm>
          <a:prstGeom prst="rect">
            <a:avLst/>
          </a:prstGeom>
          <a:noFill/>
          <a:ln>
            <a:noFill/>
          </a:ln>
        </p:spPr>
        <p:txBody>
          <a:bodyPr wrap="square" lIns="91425" tIns="91425" rIns="91425" bIns="91425" anchor="t" anchorCtr="0"/>
          <a:lstStyle>
            <a:lvl1pPr marL="342900" marR="0" lvl="0" indent="-2413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00" marR="0" lvl="2" indent="-14731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00" marR="0" lvl="3"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00" marR="0" lvl="4"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00" marR="0" lvl="5"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00" marR="0" lvl="6"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00" marR="0" lvl="7"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00" marR="0" lvl="8"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0" name="Shape 140"/>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1" name="Shape 141"/>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2" name="Shape 142"/>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154956" y="2861733"/>
            <a:ext cx="8825657" cy="1915647"/>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25" name="Shape 25"/>
          <p:cNvSpPr txBox="1">
            <a:spLocks noGrp="1"/>
          </p:cNvSpPr>
          <p:nvPr>
            <p:ph type="body" idx="1"/>
          </p:nvPr>
        </p:nvSpPr>
        <p:spPr>
          <a:xfrm>
            <a:off x="1154955" y="4777381"/>
            <a:ext cx="8825658" cy="860400"/>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6" name="Shape 26"/>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7" name="Shape 27"/>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8" name="Shape 28"/>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31" name="Shape 31"/>
          <p:cNvSpPr txBox="1">
            <a:spLocks noGrp="1"/>
          </p:cNvSpPr>
          <p:nvPr>
            <p:ph type="body" idx="1"/>
          </p:nvPr>
        </p:nvSpPr>
        <p:spPr>
          <a:xfrm>
            <a:off x="1103312" y="2052918"/>
            <a:ext cx="8946541" cy="4195481"/>
          </a:xfrm>
          <a:prstGeom prst="rect">
            <a:avLst/>
          </a:prstGeom>
          <a:noFill/>
          <a:ln>
            <a:noFill/>
          </a:ln>
        </p:spPr>
        <p:txBody>
          <a:bodyPr wrap="square" lIns="91425" tIns="91425" rIns="91425" bIns="91425" anchor="t" anchorCtr="0"/>
          <a:lstStyle>
            <a:lvl1pPr marL="342900" marR="0" lvl="0" indent="-2413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00" marR="0" lvl="2" indent="-14731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00" marR="0" lvl="3"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00" marR="0" lvl="4"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00" marR="0" lvl="5"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00" marR="0" lvl="6"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00" marR="0" lvl="7"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00" marR="0" lvl="8"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2" name="Shape 32"/>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3" name="Shape 33"/>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 name="Shape 34"/>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37" name="Shape 37"/>
          <p:cNvSpPr txBox="1">
            <a:spLocks noGrp="1"/>
          </p:cNvSpPr>
          <p:nvPr>
            <p:ph type="body" idx="1"/>
          </p:nvPr>
        </p:nvSpPr>
        <p:spPr>
          <a:xfrm>
            <a:off x="1103312" y="2060575"/>
            <a:ext cx="4396339" cy="4195763"/>
          </a:xfrm>
          <a:prstGeom prst="rect">
            <a:avLst/>
          </a:prstGeom>
          <a:noFill/>
          <a:ln>
            <a:noFill/>
          </a:ln>
        </p:spPr>
        <p:txBody>
          <a:bodyPr wrap="square" lIns="91425" tIns="91425" rIns="91425" bIns="91425" anchor="t" anchorCtr="0"/>
          <a:lstStyle>
            <a:lvl1pPr marL="342900" marR="0" lvl="0" indent="-25145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50" marR="0" lvl="1" indent="-20446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00" marR="0" lvl="2"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00" marR="0" lvl="3"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00" marR="0" lvl="4"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00" marR="0" lvl="5"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00" marR="0" lvl="6"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00" marR="0" lvl="7"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00" marR="0" lvl="8"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38" name="Shape 38"/>
          <p:cNvSpPr txBox="1">
            <a:spLocks noGrp="1"/>
          </p:cNvSpPr>
          <p:nvPr>
            <p:ph type="body" idx="2"/>
          </p:nvPr>
        </p:nvSpPr>
        <p:spPr>
          <a:xfrm>
            <a:off x="5654493" y="2056092"/>
            <a:ext cx="4396341" cy="4200245"/>
          </a:xfrm>
          <a:prstGeom prst="rect">
            <a:avLst/>
          </a:prstGeom>
          <a:noFill/>
          <a:ln>
            <a:noFill/>
          </a:ln>
        </p:spPr>
        <p:txBody>
          <a:bodyPr wrap="square" lIns="91425" tIns="91425" rIns="91425" bIns="91425" anchor="t" anchorCtr="0"/>
          <a:lstStyle>
            <a:lvl1pPr marL="342900" marR="0" lvl="0" indent="-25145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50" marR="0" lvl="1" indent="-20446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00" marR="0" lvl="2"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00" marR="0" lvl="3"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00" marR="0" lvl="4"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00" marR="0" lvl="5"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00" marR="0" lvl="6"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00" marR="0" lvl="7"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00" marR="0" lvl="8"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39" name="Shape 39"/>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0" name="Shape 40"/>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1" name="Shape 41"/>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2"/>
        <p:cNvGrpSpPr/>
        <p:nvPr/>
      </p:nvGrpSpPr>
      <p:grpSpPr>
        <a:xfrm>
          <a:off x="0" y="0"/>
          <a:ext cx="0" cy="0"/>
          <a:chOff x="0" y="0"/>
          <a:chExt cx="0" cy="0"/>
        </a:xfrm>
      </p:grpSpPr>
      <p:sp>
        <p:nvSpPr>
          <p:cNvPr id="43" name="Shape 43"/>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4" name="Shape 44"/>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5" name="Shape 45"/>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48" name="Shape 48"/>
          <p:cNvSpPr txBox="1">
            <a:spLocks noGrp="1"/>
          </p:cNvSpPr>
          <p:nvPr>
            <p:ph type="body" idx="1"/>
          </p:nvPr>
        </p:nvSpPr>
        <p:spPr>
          <a:xfrm>
            <a:off x="1103313" y="1905000"/>
            <a:ext cx="4396338"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49" name="Shape 49"/>
          <p:cNvSpPr txBox="1">
            <a:spLocks noGrp="1"/>
          </p:cNvSpPr>
          <p:nvPr>
            <p:ph type="body" idx="2"/>
          </p:nvPr>
        </p:nvSpPr>
        <p:spPr>
          <a:xfrm>
            <a:off x="1103312" y="2514600"/>
            <a:ext cx="4396339" cy="3741738"/>
          </a:xfrm>
          <a:prstGeom prst="rect">
            <a:avLst/>
          </a:prstGeom>
          <a:noFill/>
          <a:ln>
            <a:noFill/>
          </a:ln>
        </p:spPr>
        <p:txBody>
          <a:bodyPr wrap="square" lIns="91425" tIns="91425" rIns="91425" bIns="91425" anchor="t" anchorCtr="0"/>
          <a:lstStyle>
            <a:lvl1pPr marL="342900" marR="0" lvl="0" indent="-25145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50" marR="0" lvl="1" indent="-20446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00" marR="0" lvl="2"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00" marR="0" lvl="3"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00" marR="0" lvl="4"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00" marR="0" lvl="5"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00" marR="0" lvl="6"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00" marR="0" lvl="7"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00" marR="0" lvl="8"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0" name="Shape 50"/>
          <p:cNvSpPr txBox="1">
            <a:spLocks noGrp="1"/>
          </p:cNvSpPr>
          <p:nvPr>
            <p:ph type="body" idx="3"/>
          </p:nvPr>
        </p:nvSpPr>
        <p:spPr>
          <a:xfrm>
            <a:off x="5654495" y="1905000"/>
            <a:ext cx="4396339" cy="576262"/>
          </a:xfrm>
          <a:prstGeom prst="rect">
            <a:avLst/>
          </a:prstGeom>
          <a:noFill/>
          <a:ln>
            <a:noFill/>
          </a:ln>
        </p:spPr>
        <p:txBody>
          <a:bodyPr wrap="square" lIns="91425" tIns="91425" rIns="91425" bIns="91425" anchor="b" anchorCtr="0"/>
          <a:lstStyle>
            <a:lvl1pPr marL="0" marR="0" lvl="0" indent="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51" name="Shape 51"/>
          <p:cNvSpPr txBox="1">
            <a:spLocks noGrp="1"/>
          </p:cNvSpPr>
          <p:nvPr>
            <p:ph type="body" idx="4"/>
          </p:nvPr>
        </p:nvSpPr>
        <p:spPr>
          <a:xfrm>
            <a:off x="5654495" y="2514600"/>
            <a:ext cx="4396339" cy="3741738"/>
          </a:xfrm>
          <a:prstGeom prst="rect">
            <a:avLst/>
          </a:prstGeom>
          <a:noFill/>
          <a:ln>
            <a:noFill/>
          </a:ln>
        </p:spPr>
        <p:txBody>
          <a:bodyPr wrap="square" lIns="91425" tIns="91425" rIns="91425" bIns="91425" anchor="t" anchorCtr="0"/>
          <a:lstStyle>
            <a:lvl1pPr marL="342900" marR="0" lvl="0" indent="-25145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742950" marR="0" lvl="1" indent="-20446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143000" marR="0" lvl="2"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600200" marR="0" lvl="3"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057400" marR="0" lvl="4"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514600" marR="0" lvl="5"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2971800" marR="0" lvl="6" indent="-16763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429000" marR="0" lvl="7"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3886200" marR="0" lvl="8" indent="-16764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2" name="Shape 52"/>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3" name="Shape 53"/>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4" name="Shape 54"/>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57" name="Shape 57"/>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8" name="Shape 58"/>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9" name="Shape 59"/>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54954" y="1447800"/>
            <a:ext cx="3401064" cy="1447800"/>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62" name="Shape 62"/>
          <p:cNvSpPr txBox="1">
            <a:spLocks noGrp="1"/>
          </p:cNvSpPr>
          <p:nvPr>
            <p:ph type="body" idx="1"/>
          </p:nvPr>
        </p:nvSpPr>
        <p:spPr>
          <a:xfrm>
            <a:off x="4784616" y="1447800"/>
            <a:ext cx="5195997" cy="4572000"/>
          </a:xfrm>
          <a:prstGeom prst="rect">
            <a:avLst/>
          </a:prstGeom>
          <a:noFill/>
          <a:ln>
            <a:noFill/>
          </a:ln>
        </p:spPr>
        <p:txBody>
          <a:bodyPr wrap="square" lIns="91425" tIns="91425" rIns="91425" bIns="91425" anchor="ctr" anchorCtr="0"/>
          <a:lstStyle>
            <a:lvl1pPr marL="342900" marR="0" lvl="0" indent="-2413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00" marR="0" lvl="2" indent="-14731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00" marR="0" lvl="3"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00" marR="0" lvl="4"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00" marR="0" lvl="5"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00" marR="0" lvl="6"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00" marR="0" lvl="7"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00" marR="0" lvl="8"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63" name="Shape 63"/>
          <p:cNvSpPr txBox="1">
            <a:spLocks noGrp="1"/>
          </p:cNvSpPr>
          <p:nvPr>
            <p:ph type="body" idx="2"/>
          </p:nvPr>
        </p:nvSpPr>
        <p:spPr>
          <a:xfrm>
            <a:off x="1154954" y="3129280"/>
            <a:ext cx="3401063" cy="2895599"/>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64" name="Shape 64"/>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5" name="Shape 65"/>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6" name="Shape 66"/>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153907" y="1854192"/>
            <a:ext cx="5092906" cy="1574808"/>
          </a:xfrm>
          <a:prstGeom prst="rect">
            <a:avLst/>
          </a:prstGeom>
          <a:noFill/>
          <a:ln>
            <a:noFill/>
          </a:ln>
        </p:spPr>
        <p:txBody>
          <a:bodyPr wrap="square" lIns="91425" tIns="91425" rIns="91425" bIns="91425" anchor="b" anchorCtr="0"/>
          <a:lstStyle>
            <a:lvl1pPr marL="0" marR="0" lvl="0" indent="0" algn="l" rtl="0">
              <a:spcBef>
                <a:spcPts val="0"/>
              </a:spcBef>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69" name="Shape 6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wrap="square" lIns="91425" tIns="91425" rIns="91425" bIns="91425" anchor="t" anchorCtr="0"/>
          <a:lstStyle>
            <a:lvl1pPr marL="0" marR="0" lvl="0" indent="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Shape 70"/>
          <p:cNvSpPr txBox="1">
            <a:spLocks noGrp="1"/>
          </p:cNvSpPr>
          <p:nvPr>
            <p:ph type="body" idx="1"/>
          </p:nvPr>
        </p:nvSpPr>
        <p:spPr>
          <a:xfrm>
            <a:off x="1154954" y="3657600"/>
            <a:ext cx="5084979" cy="1371600"/>
          </a:xfrm>
          <a:prstGeom prst="rect">
            <a:avLst/>
          </a:prstGeom>
          <a:noFill/>
          <a:ln>
            <a:noFill/>
          </a:ln>
        </p:spPr>
        <p:txBody>
          <a:bodyPr wrap="square" lIns="91425" tIns="91425" rIns="91425" bIns="91425" anchor="t" anchorCtr="0"/>
          <a:lstStyle>
            <a:lvl1pPr marL="0" marR="0" lvl="0" indent="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71" name="Shape 71"/>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2" name="Shape 72"/>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3" name="Shape 73"/>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a:solidFill>
                  <a:srgbClr val="888888"/>
                </a:solidFill>
                <a:latin typeface="Calibri"/>
                <a:ea typeface="Calibri"/>
                <a:cs typeface="Calibri"/>
                <a:sym typeface="Calibri"/>
              </a:rPr>
              <a:t>‹#›</a:t>
            </a:fld>
            <a:endParaRPr lang="en-US" sz="1200" b="0" i="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Shape 7"/>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Shape 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9" name="Shape 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Shape 10"/>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1" name="Shape 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12" name="Shape 12"/>
          <p:cNvSpPr txBox="1">
            <a:spLocks noGrp="1"/>
          </p:cNvSpPr>
          <p:nvPr>
            <p:ph type="title"/>
          </p:nvPr>
        </p:nvSpPr>
        <p:spPr>
          <a:xfrm>
            <a:off x="646111" y="452718"/>
            <a:ext cx="9404723" cy="1400530"/>
          </a:xfrm>
          <a:prstGeom prst="rect">
            <a:avLst/>
          </a:prstGeom>
          <a:noFill/>
          <a:ln>
            <a:noFill/>
          </a:ln>
        </p:spPr>
        <p:txBody>
          <a:bodyPr wrap="square" lIns="91425" tIns="91425" rIns="91425" bIns="91425" anchor="t" anchorCtr="0"/>
          <a:lstStyle>
            <a:lvl1pPr marL="0" marR="0" lvl="0" indent="0" algn="l" rtl="0">
              <a:spcBef>
                <a:spcPts val="0"/>
              </a:spcBef>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buSzPts val="1400"/>
              <a:buNone/>
              <a:defRPr sz="1800" b="0" i="0" u="none" strike="noStrike" cap="none">
                <a:solidFill>
                  <a:schemeClr val="lt2"/>
                </a:solidFill>
              </a:defRPr>
            </a:lvl2pPr>
            <a:lvl3pPr marL="0" marR="0" lvl="2" indent="0" algn="l" rtl="0">
              <a:spcBef>
                <a:spcPts val="0"/>
              </a:spcBef>
              <a:buSzPts val="1400"/>
              <a:buNone/>
              <a:defRPr sz="1800" b="0" i="0" u="none" strike="noStrike" cap="none">
                <a:solidFill>
                  <a:schemeClr val="lt2"/>
                </a:solidFill>
              </a:defRPr>
            </a:lvl3pPr>
            <a:lvl4pPr marL="0" marR="0" lvl="3" indent="0" algn="l" rtl="0">
              <a:spcBef>
                <a:spcPts val="0"/>
              </a:spcBef>
              <a:buSzPts val="1400"/>
              <a:buNone/>
              <a:defRPr sz="1800" b="0" i="0" u="none" strike="noStrike" cap="none">
                <a:solidFill>
                  <a:schemeClr val="lt2"/>
                </a:solidFill>
              </a:defRPr>
            </a:lvl4pPr>
            <a:lvl5pPr marL="0" marR="0" lvl="4" indent="0" algn="l" rtl="0">
              <a:spcBef>
                <a:spcPts val="0"/>
              </a:spcBef>
              <a:buSzPts val="1400"/>
              <a:buNone/>
              <a:defRPr sz="1800" b="0" i="0" u="none" strike="noStrike" cap="none">
                <a:solidFill>
                  <a:schemeClr val="lt2"/>
                </a:solidFill>
              </a:defRPr>
            </a:lvl5pPr>
            <a:lvl6pPr marL="0" marR="0" lvl="5" indent="0" algn="l" rtl="0">
              <a:spcBef>
                <a:spcPts val="0"/>
              </a:spcBef>
              <a:buSzPts val="1400"/>
              <a:buNone/>
              <a:defRPr sz="1800" b="0" i="0" u="none" strike="noStrike" cap="none">
                <a:solidFill>
                  <a:schemeClr val="lt2"/>
                </a:solidFill>
              </a:defRPr>
            </a:lvl6pPr>
            <a:lvl7pPr marL="0" marR="0" lvl="6" indent="0" algn="l" rtl="0">
              <a:spcBef>
                <a:spcPts val="0"/>
              </a:spcBef>
              <a:buSzPts val="1400"/>
              <a:buNone/>
              <a:defRPr sz="1800" b="0" i="0" u="none" strike="noStrike" cap="none">
                <a:solidFill>
                  <a:schemeClr val="lt2"/>
                </a:solidFill>
              </a:defRPr>
            </a:lvl7pPr>
            <a:lvl8pPr marL="0" marR="0" lvl="7" indent="0" algn="l" rtl="0">
              <a:spcBef>
                <a:spcPts val="0"/>
              </a:spcBef>
              <a:buSzPts val="1400"/>
              <a:buNone/>
              <a:defRPr sz="1800" b="0" i="0" u="none" strike="noStrike" cap="none">
                <a:solidFill>
                  <a:schemeClr val="lt2"/>
                </a:solidFill>
              </a:defRPr>
            </a:lvl8pPr>
            <a:lvl9pPr marL="0" marR="0" lvl="8" indent="0" algn="l" rtl="0">
              <a:spcBef>
                <a:spcPts val="0"/>
              </a:spcBef>
              <a:buSzPts val="1400"/>
              <a:buNone/>
              <a:defRPr sz="1800" b="0" i="0" u="none" strike="noStrike" cap="none">
                <a:solidFill>
                  <a:schemeClr val="lt2"/>
                </a:solidFill>
              </a:defRPr>
            </a:lvl9pPr>
          </a:lstStyle>
          <a:p>
            <a:endParaRPr/>
          </a:p>
        </p:txBody>
      </p:sp>
      <p:sp>
        <p:nvSpPr>
          <p:cNvPr id="13" name="Shape 13"/>
          <p:cNvSpPr txBox="1">
            <a:spLocks noGrp="1"/>
          </p:cNvSpPr>
          <p:nvPr>
            <p:ph type="body" idx="1"/>
          </p:nvPr>
        </p:nvSpPr>
        <p:spPr>
          <a:xfrm>
            <a:off x="1103312" y="2052918"/>
            <a:ext cx="8946541" cy="4195481"/>
          </a:xfrm>
          <a:prstGeom prst="rect">
            <a:avLst/>
          </a:prstGeom>
          <a:noFill/>
          <a:ln>
            <a:noFill/>
          </a:ln>
        </p:spPr>
        <p:txBody>
          <a:bodyPr wrap="square" lIns="91425" tIns="91425" rIns="91425" bIns="91425" anchor="t" anchorCtr="0"/>
          <a:lstStyle>
            <a:lvl1pPr marL="342900" marR="0" lvl="0" indent="-2413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742950" marR="0" lvl="1" indent="-194309"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143000" marR="0" lvl="2" indent="-147319"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600200" marR="0" lvl="3" indent="-15748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057400" marR="0" lvl="4"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514600" marR="0" lvl="5"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2971800" marR="0" lvl="6"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429000" marR="0" lvl="7"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3886200" marR="0" lvl="8" indent="-15747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Shape 14"/>
          <p:cNvSpPr txBox="1">
            <a:spLocks noGrp="1"/>
          </p:cNvSpPr>
          <p:nvPr>
            <p:ph type="dt" idx="10"/>
          </p:nvPr>
        </p:nvSpPr>
        <p:spPr>
          <a:xfrm rot="5400000">
            <a:off x="10155639" y="1790701"/>
            <a:ext cx="990599" cy="304799"/>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Shape 15"/>
          <p:cNvSpPr txBox="1">
            <a:spLocks noGrp="1"/>
          </p:cNvSpPr>
          <p:nvPr>
            <p:ph type="ftr" idx="11"/>
          </p:nvPr>
        </p:nvSpPr>
        <p:spPr>
          <a:xfrm rot="5400000">
            <a:off x="8951573" y="3225297"/>
            <a:ext cx="3859795" cy="304801"/>
          </a:xfrm>
          <a:prstGeom prst="rect">
            <a:avLst/>
          </a:prstGeom>
          <a:noFill/>
          <a:ln>
            <a:noFill/>
          </a:ln>
        </p:spPr>
        <p:txBody>
          <a:bodyPr wrap="square" lIns="91425" tIns="91425" rIns="91425" bIns="91425" anchor="b" anchorCtr="0"/>
          <a:lstStyle>
            <a:lvl1pPr marL="0" marR="0" lvl="0" indent="0" algn="l" rtl="0">
              <a:spcBef>
                <a:spcPts val="0"/>
              </a:spcBef>
              <a:buSzPts val="1400"/>
              <a:buNone/>
              <a:defRPr sz="11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Shape 16"/>
          <p:cNvSpPr txBox="1">
            <a:spLocks noGrp="1"/>
          </p:cNvSpPr>
          <p:nvPr>
            <p:ph type="sldNum" idx="12"/>
          </p:nvPr>
        </p:nvSpPr>
        <p:spPr>
          <a:xfrm>
            <a:off x="10352540" y="295729"/>
            <a:ext cx="838199" cy="767687"/>
          </a:xfrm>
          <a:prstGeom prst="rect">
            <a:avLst/>
          </a:prstGeom>
          <a:noFill/>
          <a:ln>
            <a:noFill/>
          </a:ln>
        </p:spPr>
        <p:txBody>
          <a:bodyPr wrap="square" lIns="91425" tIns="45700" rIns="91425" bIns="45700" anchor="b" anchorCtr="0">
            <a:noAutofit/>
          </a:bodyPr>
          <a:lstStyle/>
          <a:p>
            <a:pPr marL="0" marR="0" lvl="0" indent="-76200" algn="r" rtl="0">
              <a:spcBef>
                <a:spcPts val="0"/>
              </a:spcBef>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open?id=16eWvV355bKWNI1SZXwfdZjeNCv8802z2"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www.usertesting.com/v/06d12b55-daf3-4ddc-bc02-d9507b5428ee?encrypted_video_handle=WdhkluhaAxUkkcM6kO229g#!/notes" TargetMode="External"/><Relationship Id="rId3" Type="http://schemas.openxmlformats.org/officeDocument/2006/relationships/hyperlink" Target="https://www.usertesting.com/v/86c26966-b94e-4e40-bf45-5ae2e8a3ae62?encrypted_video_handle=RjhuwL0CTCwG1b0ukugR5Q" TargetMode="External"/><Relationship Id="rId7" Type="http://schemas.openxmlformats.org/officeDocument/2006/relationships/hyperlink" Target="https://www.usertesting.com/v/9dbf76ea-fe0d-463f-8827-fe367f660b12?encrypted_video_handle=LJQ05qQA8_ktvK06fUOufg#!/note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usertesting.com/v/f70e4614-fd50-4002-8bff-fc138582cacd?encrypted_video_handle=Kh3xoxCJwD2GXBIzI_cDQg#!/notes" TargetMode="External"/><Relationship Id="rId11" Type="http://schemas.openxmlformats.org/officeDocument/2006/relationships/hyperlink" Target="https://www.usertesting.com/v/3bbcbfd4-8662-459e-bcb8-fba8c797589d?encrypted_video_handle=eg7-W9nuyi-uqyVdkxhu5Q#!/notes" TargetMode="External"/><Relationship Id="rId5" Type="http://schemas.openxmlformats.org/officeDocument/2006/relationships/hyperlink" Target="https://www.usertesting.com/v/a56785a0-6b47-48ff-8071-1cec8f31204d?encrypted_video_handle=c31zKN9T9irMPT5AvhPmSA" TargetMode="External"/><Relationship Id="rId10" Type="http://schemas.openxmlformats.org/officeDocument/2006/relationships/hyperlink" Target="https://www.usertesting.com/v/bdf59956-eedf-43bc-8cff-a7ae527a94d5?encrypted_video_handle=e_ruGZ7iRNnnm49XbS3fDw#!/notes" TargetMode="External"/><Relationship Id="rId4" Type="http://schemas.openxmlformats.org/officeDocument/2006/relationships/hyperlink" Target="https://www.usertesting.com/v/9acc2060-741f-4d11-b50a-e6511b994621?encrypted_video_handle=_Rj42Znd_L7GlzBcYt5Xfg" TargetMode="External"/><Relationship Id="rId9" Type="http://schemas.openxmlformats.org/officeDocument/2006/relationships/hyperlink" Target="https://www.usertesting.com/v/f0420cd7-cfa1-4816-834c-828ac411f86c?encrypted_video_handle=GMWJqPGz1ULlc0PhyeZm4g#!/note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7454889" y="1977179"/>
            <a:ext cx="4638000" cy="1464300"/>
          </a:xfrm>
          <a:prstGeom prst="rect">
            <a:avLst/>
          </a:prstGeom>
          <a:noFill/>
          <a:ln>
            <a:noFill/>
          </a:ln>
          <a:effectLst>
            <a:outerShdw blurRad="50800" dist="38100" dir="10800000" algn="r" rotWithShape="0">
              <a:srgbClr val="000000">
                <a:alpha val="40000"/>
              </a:srgbClr>
            </a:outerShdw>
          </a:effectLst>
        </p:spPr>
        <p:txBody>
          <a:bodyPr wrap="square" lIns="91425" tIns="45700" rIns="91425" bIns="45700" anchor="b" anchorCtr="0">
            <a:noAutofit/>
          </a:bodyPr>
          <a:lstStyle/>
          <a:p>
            <a:pPr marL="0" marR="0" lvl="0" indent="-381000" algn="l" rtl="0">
              <a:spcBef>
                <a:spcPts val="0"/>
              </a:spcBef>
              <a:buClr>
                <a:schemeClr val="dk1"/>
              </a:buClr>
              <a:buSzPts val="6000"/>
              <a:buFont typeface="Calibri"/>
              <a:buNone/>
            </a:pPr>
            <a:r>
              <a:rPr lang="en-US" sz="4800" b="0" i="0" u="none" strike="noStrike" cap="none">
                <a:solidFill>
                  <a:schemeClr val="lt2"/>
                </a:solidFill>
                <a:latin typeface="Century Gothic"/>
                <a:ea typeface="Century Gothic"/>
                <a:cs typeface="Century Gothic"/>
                <a:sym typeface="Century Gothic"/>
              </a:rPr>
              <a:t>TravelBird.com</a:t>
            </a:r>
          </a:p>
        </p:txBody>
      </p:sp>
      <p:sp>
        <p:nvSpPr>
          <p:cNvPr id="148" name="Shape 148"/>
          <p:cNvSpPr txBox="1">
            <a:spLocks noGrp="1"/>
          </p:cNvSpPr>
          <p:nvPr>
            <p:ph type="subTitle" idx="1"/>
          </p:nvPr>
        </p:nvSpPr>
        <p:spPr>
          <a:xfrm>
            <a:off x="8102664" y="3722944"/>
            <a:ext cx="3342600" cy="1464300"/>
          </a:xfrm>
          <a:prstGeom prst="rect">
            <a:avLst/>
          </a:prstGeom>
          <a:noFill/>
          <a:ln>
            <a:noFill/>
          </a:ln>
          <a:effectLst>
            <a:outerShdw blurRad="50800" dist="38100" dir="10800000" algn="r" rotWithShape="0">
              <a:srgbClr val="000000">
                <a:alpha val="40000"/>
              </a:srgbClr>
            </a:outerShdw>
          </a:effectLst>
        </p:spPr>
        <p:txBody>
          <a:bodyPr wrap="square" lIns="91425" tIns="45700" rIns="91425" bIns="45700" anchor="t" anchorCtr="0">
            <a:noAutofit/>
          </a:bodyPr>
          <a:lstStyle/>
          <a:p>
            <a:pPr marL="0" marR="0" lvl="0" indent="-152400" algn="ctr" rtl="0">
              <a:spcBef>
                <a:spcPts val="0"/>
              </a:spcBef>
              <a:spcAft>
                <a:spcPts val="0"/>
              </a:spcAft>
              <a:buClr>
                <a:schemeClr val="dk1"/>
              </a:buClr>
              <a:buSzPts val="2400"/>
              <a:buFont typeface="Arial"/>
              <a:buNone/>
            </a:pPr>
            <a:r>
              <a:rPr lang="en-US" sz="1800" b="0" i="0" u="none" strike="noStrike" cap="none">
                <a:solidFill>
                  <a:schemeClr val="accent1"/>
                </a:solidFill>
                <a:latin typeface="Calibri"/>
                <a:ea typeface="Calibri"/>
                <a:cs typeface="Calibri"/>
                <a:sym typeface="Calibri"/>
              </a:rPr>
              <a:t>Team 4</a:t>
            </a:r>
          </a:p>
          <a:p>
            <a:pPr marL="0" marR="0" lvl="0" indent="-152400" algn="ctr" rtl="0">
              <a:spcBef>
                <a:spcPts val="1000"/>
              </a:spcBef>
              <a:spcAft>
                <a:spcPts val="0"/>
              </a:spcAft>
              <a:buClr>
                <a:schemeClr val="dk1"/>
              </a:buClr>
              <a:buSzPts val="2400"/>
              <a:buFont typeface="Arial"/>
              <a:buNone/>
            </a:pPr>
            <a:r>
              <a:rPr lang="en-US" sz="1800" b="0" i="0" u="none" strike="noStrike" cap="none">
                <a:solidFill>
                  <a:schemeClr val="accent1"/>
                </a:solidFill>
                <a:latin typeface="Calibri"/>
                <a:ea typeface="Calibri"/>
                <a:cs typeface="Calibri"/>
                <a:sym typeface="Calibri"/>
              </a:rPr>
              <a:t>Archana Kishore, Briana Arnold, Tanaya Nandanwar</a:t>
            </a:r>
          </a:p>
          <a:p>
            <a:pPr marL="0" marR="0" lvl="0" indent="-152400" algn="ctr" rtl="0">
              <a:spcBef>
                <a:spcPts val="1000"/>
              </a:spcBef>
              <a:spcAft>
                <a:spcPts val="0"/>
              </a:spcAft>
              <a:buClr>
                <a:schemeClr val="dk1"/>
              </a:buClr>
              <a:buSzPts val="2400"/>
              <a:buFont typeface="Arial"/>
              <a:buNone/>
            </a:pPr>
            <a:r>
              <a:rPr lang="en-US" sz="1800" b="0" i="0" u="none" strike="noStrike" cap="none">
                <a:solidFill>
                  <a:schemeClr val="accent1"/>
                </a:solidFill>
                <a:latin typeface="Calibri"/>
                <a:ea typeface="Calibri"/>
                <a:cs typeface="Calibri"/>
                <a:sym typeface="Calibri"/>
              </a:rPr>
              <a:t>CIS 9490</a:t>
            </a:r>
          </a:p>
        </p:txBody>
      </p:sp>
      <p:pic>
        <p:nvPicPr>
          <p:cNvPr id="149" name="Shape 149"/>
          <p:cNvPicPr preferRelativeResize="0"/>
          <p:nvPr/>
        </p:nvPicPr>
        <p:blipFill rotWithShape="1">
          <a:blip r:embed="rId4">
            <a:alphaModFix/>
          </a:blip>
          <a:srcRect b="813"/>
          <a:stretch/>
        </p:blipFill>
        <p:spPr>
          <a:xfrm>
            <a:off x="152400" y="152400"/>
            <a:ext cx="7302501" cy="65887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49"/>
        <p:cNvGrpSpPr/>
        <p:nvPr/>
      </p:nvGrpSpPr>
      <p:grpSpPr>
        <a:xfrm>
          <a:off x="0" y="0"/>
          <a:ext cx="0" cy="0"/>
          <a:chOff x="0" y="0"/>
          <a:chExt cx="0" cy="0"/>
        </a:xfrm>
      </p:grpSpPr>
      <p:sp>
        <p:nvSpPr>
          <p:cNvPr id="250" name="Shape 250"/>
          <p:cNvSpPr txBox="1"/>
          <p:nvPr/>
        </p:nvSpPr>
        <p:spPr>
          <a:xfrm>
            <a:off x="333375" y="243768"/>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rgbClr val="595959"/>
              </a:buClr>
              <a:buSzPts val="3200"/>
              <a:buFont typeface="Calibri"/>
              <a:buNone/>
            </a:pPr>
            <a:r>
              <a:rPr lang="en-US" sz="3200">
                <a:solidFill>
                  <a:srgbClr val="595959"/>
                </a:solidFill>
                <a:latin typeface="Calibri"/>
                <a:ea typeface="Calibri"/>
                <a:cs typeface="Calibri"/>
                <a:sym typeface="Calibri"/>
              </a:rPr>
              <a:t>Websites Traffic Comparison</a:t>
            </a:r>
          </a:p>
          <a:p>
            <a:pPr marL="0" marR="0" lvl="0" indent="-203200" algn="ctr" rtl="0">
              <a:spcBef>
                <a:spcPts val="0"/>
              </a:spcBef>
              <a:buClr>
                <a:schemeClr val="lt1"/>
              </a:buClr>
              <a:buSzPts val="3200"/>
              <a:buFont typeface="Century Gothic"/>
              <a:buNone/>
            </a:pPr>
            <a:endParaRPr sz="3200">
              <a:solidFill>
                <a:srgbClr val="595959"/>
              </a:solidFill>
              <a:latin typeface="Calibri"/>
              <a:ea typeface="Calibri"/>
              <a:cs typeface="Calibri"/>
              <a:sym typeface="Calibri"/>
            </a:endParaRPr>
          </a:p>
        </p:txBody>
      </p:sp>
      <p:sp>
        <p:nvSpPr>
          <p:cNvPr id="251" name="Shape 251"/>
          <p:cNvSpPr txBox="1"/>
          <p:nvPr/>
        </p:nvSpPr>
        <p:spPr>
          <a:xfrm>
            <a:off x="863250" y="5911275"/>
            <a:ext cx="10465500" cy="1385100"/>
          </a:xfrm>
          <a:prstGeom prst="rect">
            <a:avLst/>
          </a:prstGeom>
          <a:noFill/>
          <a:ln>
            <a:noFill/>
          </a:ln>
        </p:spPr>
        <p:txBody>
          <a:bodyPr wrap="square" lIns="91425" tIns="45700" rIns="91425" bIns="45700" anchor="t" anchorCtr="0">
            <a:noAutofit/>
          </a:bodyPr>
          <a:lstStyle/>
          <a:p>
            <a:pPr marL="0" marR="0" lvl="0" indent="-69850" algn="l" rtl="0">
              <a:lnSpc>
                <a:spcPct val="115000"/>
              </a:lnSpc>
              <a:spcBef>
                <a:spcPts val="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cheapOair </a:t>
            </a:r>
            <a:r>
              <a:rPr lang="en-US" sz="1800">
                <a:solidFill>
                  <a:schemeClr val="dk1"/>
                </a:solidFill>
                <a:latin typeface="Calibri"/>
                <a:ea typeface="Calibri"/>
                <a:cs typeface="Calibri"/>
                <a:sym typeface="Calibri"/>
              </a:rPr>
              <a:t>has the highest number of users visiting their site when compared against Priceline and OneTravel.</a:t>
            </a:r>
          </a:p>
          <a:p>
            <a:pPr marL="0" marR="0" lvl="0" indent="-114300" algn="l" rtl="0">
              <a:lnSpc>
                <a:spcPct val="115000"/>
              </a:lnSpc>
              <a:spcBef>
                <a:spcPts val="0"/>
              </a:spcBef>
              <a:buClr>
                <a:schemeClr val="dk1"/>
              </a:buClr>
              <a:buSzPts val="1800"/>
              <a:buFont typeface="Calibri"/>
              <a:buNone/>
            </a:pPr>
            <a:r>
              <a:rPr lang="en-US" sz="1800">
                <a:solidFill>
                  <a:schemeClr val="dk1"/>
                </a:solidFill>
                <a:latin typeface="Calibri"/>
                <a:ea typeface="Calibri"/>
                <a:cs typeface="Calibri"/>
                <a:sym typeface="Calibri"/>
              </a:rPr>
              <a:t>(Source: www.similarweb.com)</a:t>
            </a:r>
          </a:p>
        </p:txBody>
      </p:sp>
      <p:pic>
        <p:nvPicPr>
          <p:cNvPr id="252" name="Shape 252"/>
          <p:cNvPicPr preferRelativeResize="0"/>
          <p:nvPr/>
        </p:nvPicPr>
        <p:blipFill rotWithShape="1">
          <a:blip r:embed="rId3">
            <a:alphaModFix/>
          </a:blip>
          <a:srcRect/>
          <a:stretch/>
        </p:blipFill>
        <p:spPr>
          <a:xfrm>
            <a:off x="2598538" y="1474500"/>
            <a:ext cx="6975876" cy="4375450"/>
          </a:xfrm>
          <a:prstGeom prst="rect">
            <a:avLst/>
          </a:prstGeom>
          <a:noFill/>
          <a:ln>
            <a:noFill/>
          </a:ln>
        </p:spPr>
      </p:pic>
      <p:pic>
        <p:nvPicPr>
          <p:cNvPr id="253" name="Shape 253"/>
          <p:cNvPicPr preferRelativeResize="0"/>
          <p:nvPr/>
        </p:nvPicPr>
        <p:blipFill rotWithShape="1">
          <a:blip r:embed="rId4">
            <a:alphaModFix/>
          </a:blip>
          <a:srcRect/>
          <a:stretch/>
        </p:blipFill>
        <p:spPr>
          <a:xfrm>
            <a:off x="1971375" y="828475"/>
            <a:ext cx="8230207" cy="584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57"/>
        <p:cNvGrpSpPr/>
        <p:nvPr/>
      </p:nvGrpSpPr>
      <p:grpSpPr>
        <a:xfrm>
          <a:off x="0" y="0"/>
          <a:ext cx="0" cy="0"/>
          <a:chOff x="0" y="0"/>
          <a:chExt cx="0" cy="0"/>
        </a:xfrm>
      </p:grpSpPr>
      <p:pic>
        <p:nvPicPr>
          <p:cNvPr id="258" name="Shape 258" descr="A screenshot of a computer  Description generated with very high confidence"/>
          <p:cNvPicPr preferRelativeResize="0">
            <a:picLocks noGrp="1"/>
          </p:cNvPicPr>
          <p:nvPr>
            <p:ph type="body" idx="1"/>
          </p:nvPr>
        </p:nvPicPr>
        <p:blipFill rotWithShape="1">
          <a:blip r:embed="rId3">
            <a:alphaModFix/>
          </a:blip>
          <a:srcRect t="1" b="49534"/>
          <a:stretch/>
        </p:blipFill>
        <p:spPr>
          <a:xfrm>
            <a:off x="615635" y="1606616"/>
            <a:ext cx="3429000" cy="4114800"/>
          </a:xfrm>
          <a:prstGeom prst="rect">
            <a:avLst/>
          </a:prstGeom>
          <a:noFill/>
          <a:ln>
            <a:noFill/>
          </a:ln>
          <a:effectLst>
            <a:outerShdw blurRad="190500" algn="tl" rotWithShape="0">
              <a:srgbClr val="000000">
                <a:alpha val="69803"/>
              </a:srgbClr>
            </a:outerShdw>
          </a:effectLst>
        </p:spPr>
      </p:pic>
      <p:pic>
        <p:nvPicPr>
          <p:cNvPr id="259" name="Shape 259"/>
          <p:cNvPicPr preferRelativeResize="0">
            <a:picLocks noGrp="1"/>
          </p:cNvPicPr>
          <p:nvPr>
            <p:ph type="body" idx="2"/>
          </p:nvPr>
        </p:nvPicPr>
        <p:blipFill rotWithShape="1">
          <a:blip r:embed="rId4">
            <a:alphaModFix/>
          </a:blip>
          <a:srcRect l="26469" r="28676" b="2969"/>
          <a:stretch/>
        </p:blipFill>
        <p:spPr>
          <a:xfrm>
            <a:off x="4225671" y="1637253"/>
            <a:ext cx="3429000" cy="4114800"/>
          </a:xfrm>
          <a:prstGeom prst="rect">
            <a:avLst/>
          </a:prstGeom>
          <a:noFill/>
          <a:ln>
            <a:noFill/>
          </a:ln>
          <a:effectLst>
            <a:outerShdw blurRad="190500" algn="tl" rotWithShape="0">
              <a:srgbClr val="000000">
                <a:alpha val="69803"/>
              </a:srgbClr>
            </a:outerShdw>
          </a:effectLst>
        </p:spPr>
      </p:pic>
      <p:sp>
        <p:nvSpPr>
          <p:cNvPr id="260" name="Shape 260"/>
          <p:cNvSpPr txBox="1"/>
          <p:nvPr/>
        </p:nvSpPr>
        <p:spPr>
          <a:xfrm>
            <a:off x="7835706" y="2268840"/>
            <a:ext cx="4109859" cy="2925729"/>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Priceline and OneTravel offer booking services for vacation packages, including flights, hotels, cruises, and cars. </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Both display prices for popular destinations</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Both offer seasonal discounts (ex: Black Friday deals)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displays car deals and advertises the company’s credit card</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Priceline’s</a:t>
            </a:r>
            <a:r>
              <a:rPr lang="en-US" sz="1300" b="0" i="0" u="none" strike="noStrike" cap="none">
                <a:solidFill>
                  <a:schemeClr val="dk1"/>
                </a:solidFill>
                <a:latin typeface="Century Gothic"/>
                <a:ea typeface="Century Gothic"/>
                <a:cs typeface="Century Gothic"/>
                <a:sym typeface="Century Gothic"/>
              </a:rPr>
              <a:t> design is more clean and appealing</a:t>
            </a:r>
          </a:p>
        </p:txBody>
      </p:sp>
      <p:sp>
        <p:nvSpPr>
          <p:cNvPr id="261" name="Shape 261"/>
          <p:cNvSpPr txBox="1"/>
          <p:nvPr/>
        </p:nvSpPr>
        <p:spPr>
          <a:xfrm>
            <a:off x="333375" y="314788"/>
            <a:ext cx="11506200" cy="584775"/>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rgbClr val="595959"/>
              </a:buClr>
              <a:buSzPts val="3200"/>
              <a:buFont typeface="Calibri"/>
              <a:buNone/>
            </a:pPr>
            <a:r>
              <a:rPr lang="en-US" sz="3200" b="0" i="0" u="none" strike="noStrike" cap="none">
                <a:solidFill>
                  <a:srgbClr val="595959"/>
                </a:solidFill>
                <a:latin typeface="Calibri"/>
                <a:ea typeface="Calibri"/>
                <a:cs typeface="Calibri"/>
                <a:sym typeface="Calibri"/>
              </a:rPr>
              <a:t>Priceline vs OneTravel</a:t>
            </a:r>
          </a:p>
          <a:p>
            <a:pPr marL="0" marR="0" lvl="0" indent="-203200" algn="ctr" rtl="0">
              <a:spcBef>
                <a:spcPts val="0"/>
              </a:spcBef>
              <a:buClr>
                <a:srgbClr val="595959"/>
              </a:buClr>
              <a:buSzPts val="3200"/>
              <a:buFont typeface="Calibri"/>
              <a:buNone/>
            </a:pPr>
            <a:r>
              <a:rPr lang="en-US" sz="3200">
                <a:solidFill>
                  <a:srgbClr val="595959"/>
                </a:solidFill>
                <a:latin typeface="Calibri"/>
                <a:ea typeface="Calibri"/>
                <a:cs typeface="Calibri"/>
                <a:sym typeface="Calibri"/>
              </a:rPr>
              <a:t>Home Page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65"/>
        <p:cNvGrpSpPr/>
        <p:nvPr/>
      </p:nvGrpSpPr>
      <p:grpSpPr>
        <a:xfrm>
          <a:off x="0" y="0"/>
          <a:ext cx="0" cy="0"/>
          <a:chOff x="0" y="0"/>
          <a:chExt cx="0" cy="0"/>
        </a:xfrm>
      </p:grpSpPr>
      <p:sp>
        <p:nvSpPr>
          <p:cNvPr id="266" name="Shape 266"/>
          <p:cNvSpPr txBox="1"/>
          <p:nvPr/>
        </p:nvSpPr>
        <p:spPr>
          <a:xfrm>
            <a:off x="342900" y="106396"/>
            <a:ext cx="11506200" cy="584775"/>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rgbClr val="595959"/>
              </a:buClr>
              <a:buSzPts val="3200"/>
              <a:buFont typeface="Calibri"/>
              <a:buNone/>
            </a:pPr>
            <a:r>
              <a:rPr lang="en-US" sz="3200" b="0" i="0" u="none" strike="noStrike" cap="none">
                <a:solidFill>
                  <a:srgbClr val="595959"/>
                </a:solidFill>
                <a:latin typeface="Calibri"/>
                <a:ea typeface="Calibri"/>
                <a:cs typeface="Calibri"/>
                <a:sym typeface="Calibri"/>
              </a:rPr>
              <a:t>Priceline vs OneTravel</a:t>
            </a:r>
          </a:p>
          <a:p>
            <a:pPr marL="0" marR="0" lvl="0" indent="-203200" algn="ctr" rtl="0">
              <a:spcBef>
                <a:spcPts val="0"/>
              </a:spcBef>
              <a:buClr>
                <a:srgbClr val="595959"/>
              </a:buClr>
              <a:buSzPts val="3200"/>
              <a:buFont typeface="Calibri"/>
              <a:buNone/>
            </a:pPr>
            <a:r>
              <a:rPr lang="en-US" sz="3200" b="0" i="0" u="none" strike="noStrike" cap="none">
                <a:solidFill>
                  <a:srgbClr val="595959"/>
                </a:solidFill>
                <a:latin typeface="Calibri"/>
                <a:ea typeface="Calibri"/>
                <a:cs typeface="Calibri"/>
                <a:sym typeface="Calibri"/>
              </a:rPr>
              <a:t>Search</a:t>
            </a:r>
          </a:p>
        </p:txBody>
      </p:sp>
      <p:pic>
        <p:nvPicPr>
          <p:cNvPr id="267" name="Shape 267" descr="A screenshot of a computer screen  Description generated with very high confidence"/>
          <p:cNvPicPr preferRelativeResize="0">
            <a:picLocks noGrp="1"/>
          </p:cNvPicPr>
          <p:nvPr>
            <p:ph type="body" idx="1"/>
          </p:nvPr>
        </p:nvPicPr>
        <p:blipFill rotWithShape="1">
          <a:blip r:embed="rId3">
            <a:alphaModFix/>
          </a:blip>
          <a:srcRect l="3011" b="36645"/>
          <a:stretch/>
        </p:blipFill>
        <p:spPr>
          <a:xfrm>
            <a:off x="1160227" y="1127052"/>
            <a:ext cx="4343400" cy="2743200"/>
          </a:xfrm>
          <a:prstGeom prst="rect">
            <a:avLst/>
          </a:prstGeom>
          <a:noFill/>
          <a:ln>
            <a:noFill/>
          </a:ln>
          <a:effectLst>
            <a:outerShdw blurRad="190500" algn="tl" rotWithShape="0">
              <a:srgbClr val="000000">
                <a:alpha val="69803"/>
              </a:srgbClr>
            </a:outerShdw>
          </a:effectLst>
        </p:spPr>
      </p:pic>
      <p:pic>
        <p:nvPicPr>
          <p:cNvPr id="268" name="Shape 268" descr="A screenshot of a computer  Description generated with very high confidence"/>
          <p:cNvPicPr preferRelativeResize="0">
            <a:picLocks noGrp="1"/>
          </p:cNvPicPr>
          <p:nvPr>
            <p:ph type="body" idx="2"/>
          </p:nvPr>
        </p:nvPicPr>
        <p:blipFill rotWithShape="1">
          <a:blip r:embed="rId4">
            <a:alphaModFix/>
          </a:blip>
          <a:srcRect t="-1" b="44352"/>
          <a:stretch/>
        </p:blipFill>
        <p:spPr>
          <a:xfrm>
            <a:off x="1160227" y="3942416"/>
            <a:ext cx="4343400" cy="2743200"/>
          </a:xfrm>
          <a:prstGeom prst="rect">
            <a:avLst/>
          </a:prstGeom>
          <a:noFill/>
          <a:ln>
            <a:noFill/>
          </a:ln>
          <a:effectLst>
            <a:outerShdw blurRad="190500" algn="tl" rotWithShape="0">
              <a:srgbClr val="000000">
                <a:alpha val="69803"/>
              </a:srgbClr>
            </a:outerShdw>
          </a:effectLst>
        </p:spPr>
      </p:pic>
      <p:sp>
        <p:nvSpPr>
          <p:cNvPr id="269" name="Shape 269"/>
          <p:cNvSpPr txBox="1"/>
          <p:nvPr/>
        </p:nvSpPr>
        <p:spPr>
          <a:xfrm>
            <a:off x="6457359" y="2570816"/>
            <a:ext cx="4574413" cy="274320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Search feature is on the home page and allows users to search for flights, hotels, cars, and vacation packages.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automatically populates the departure field based on the user’s location</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OneTravel’s</a:t>
            </a:r>
            <a:r>
              <a:rPr lang="en-US" sz="1300" b="0" i="0" u="none" strike="noStrike" cap="none">
                <a:solidFill>
                  <a:schemeClr val="dk1"/>
                </a:solidFill>
                <a:latin typeface="Century Gothic"/>
                <a:ea typeface="Century Gothic"/>
                <a:cs typeface="Century Gothic"/>
                <a:sym typeface="Century Gothic"/>
              </a:rPr>
              <a:t> Search feature offers Advanced Options (Preferred Airline, Return to Another City, Direct Flights Only)</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OneTravel’s</a:t>
            </a:r>
            <a:r>
              <a:rPr lang="en-US" sz="1300" b="0" i="0" u="none" strike="noStrike" cap="none">
                <a:solidFill>
                  <a:schemeClr val="dk1"/>
                </a:solidFill>
                <a:latin typeface="Century Gothic"/>
                <a:ea typeface="Century Gothic"/>
                <a:cs typeface="Century Gothic"/>
                <a:sym typeface="Century Gothic"/>
              </a:rPr>
              <a:t> Calendar feature displays the lowest price on each date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73"/>
        <p:cNvGrpSpPr/>
        <p:nvPr/>
      </p:nvGrpSpPr>
      <p:grpSpPr>
        <a:xfrm>
          <a:off x="0" y="0"/>
          <a:ext cx="0" cy="0"/>
          <a:chOff x="0" y="0"/>
          <a:chExt cx="0" cy="0"/>
        </a:xfrm>
      </p:grpSpPr>
      <p:sp>
        <p:nvSpPr>
          <p:cNvPr id="274" name="Shape 274"/>
          <p:cNvSpPr txBox="1"/>
          <p:nvPr/>
        </p:nvSpPr>
        <p:spPr>
          <a:xfrm>
            <a:off x="333375" y="243768"/>
            <a:ext cx="11506200" cy="584775"/>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rgbClr val="595959"/>
              </a:buClr>
              <a:buSzPts val="3200"/>
              <a:buFont typeface="Calibri"/>
              <a:buNone/>
            </a:pPr>
            <a:r>
              <a:rPr lang="en-US" sz="3200">
                <a:solidFill>
                  <a:srgbClr val="595959"/>
                </a:solidFill>
                <a:latin typeface="Calibri"/>
                <a:ea typeface="Calibri"/>
                <a:cs typeface="Calibri"/>
                <a:sym typeface="Calibri"/>
              </a:rPr>
              <a:t>Priceline vs OneTravel</a:t>
            </a:r>
          </a:p>
          <a:p>
            <a:pPr marL="0" marR="0" lvl="0" indent="-203200" algn="ctr" rtl="0">
              <a:spcBef>
                <a:spcPts val="0"/>
              </a:spcBef>
              <a:buClr>
                <a:srgbClr val="595959"/>
              </a:buClr>
              <a:buSzPts val="3200"/>
              <a:buFont typeface="Calibri"/>
              <a:buNone/>
            </a:pPr>
            <a:r>
              <a:rPr lang="en-US" sz="3200">
                <a:solidFill>
                  <a:srgbClr val="595959"/>
                </a:solidFill>
                <a:latin typeface="Calibri"/>
                <a:ea typeface="Calibri"/>
                <a:cs typeface="Calibri"/>
                <a:sym typeface="Calibri"/>
              </a:rPr>
              <a:t>Search Results</a:t>
            </a:r>
          </a:p>
        </p:txBody>
      </p:sp>
      <p:pic>
        <p:nvPicPr>
          <p:cNvPr id="275" name="Shape 275" descr="A screenshot of a cell phone  Description generated with very high confidence"/>
          <p:cNvPicPr preferRelativeResize="0">
            <a:picLocks noGrp="1"/>
          </p:cNvPicPr>
          <p:nvPr>
            <p:ph type="body" idx="1"/>
          </p:nvPr>
        </p:nvPicPr>
        <p:blipFill rotWithShape="1">
          <a:blip r:embed="rId3">
            <a:alphaModFix/>
          </a:blip>
          <a:srcRect b="1074"/>
          <a:stretch/>
        </p:blipFill>
        <p:spPr>
          <a:xfrm>
            <a:off x="644655" y="1611116"/>
            <a:ext cx="3429000" cy="4114800"/>
          </a:xfrm>
          <a:prstGeom prst="rect">
            <a:avLst/>
          </a:prstGeom>
          <a:noFill/>
          <a:ln>
            <a:noFill/>
          </a:ln>
          <a:effectLst>
            <a:outerShdw blurRad="190500" algn="tl" rotWithShape="0">
              <a:srgbClr val="000000">
                <a:alpha val="69803"/>
              </a:srgbClr>
            </a:outerShdw>
          </a:effectLst>
        </p:spPr>
      </p:pic>
      <p:pic>
        <p:nvPicPr>
          <p:cNvPr id="276" name="Shape 276" descr="A screenshot of a computer  Description generated with very high confidence"/>
          <p:cNvPicPr preferRelativeResize="0">
            <a:picLocks noGrp="1"/>
          </p:cNvPicPr>
          <p:nvPr>
            <p:ph type="body" idx="2"/>
          </p:nvPr>
        </p:nvPicPr>
        <p:blipFill rotWithShape="1">
          <a:blip r:embed="rId4">
            <a:alphaModFix/>
          </a:blip>
          <a:srcRect b="2437"/>
          <a:stretch/>
        </p:blipFill>
        <p:spPr>
          <a:xfrm>
            <a:off x="4293050" y="1611116"/>
            <a:ext cx="3429000" cy="4114800"/>
          </a:xfrm>
          <a:prstGeom prst="rect">
            <a:avLst/>
          </a:prstGeom>
          <a:noFill/>
          <a:ln>
            <a:noFill/>
          </a:ln>
          <a:effectLst>
            <a:outerShdw blurRad="190500" algn="tl" rotWithShape="0">
              <a:srgbClr val="000000">
                <a:alpha val="69803"/>
              </a:srgbClr>
            </a:outerShdw>
          </a:effectLst>
        </p:spPr>
      </p:pic>
      <p:sp>
        <p:nvSpPr>
          <p:cNvPr id="277" name="Shape 277"/>
          <p:cNvSpPr txBox="1"/>
          <p:nvPr/>
        </p:nvSpPr>
        <p:spPr>
          <a:xfrm>
            <a:off x="7873351" y="1786040"/>
            <a:ext cx="4227858" cy="3764952"/>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search results display flights related to the user’s search and filters that can be used to narrow the results</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Both allows the user to filter by number of stops, flight time and duration, and specific airlines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displays prices based on each airline</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provides alternate dates with cheaper options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provides nearby airport options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allows user to filter preferred connecting airports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Priceline’s</a:t>
            </a:r>
            <a:r>
              <a:rPr lang="en-US" sz="1300" b="0" i="0" u="none" strike="noStrike" cap="none">
                <a:solidFill>
                  <a:schemeClr val="dk1"/>
                </a:solidFill>
                <a:latin typeface="Century Gothic"/>
                <a:ea typeface="Century Gothic"/>
                <a:cs typeface="Century Gothic"/>
                <a:sym typeface="Century Gothic"/>
              </a:rPr>
              <a:t> design is clean and more readable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81"/>
        <p:cNvGrpSpPr/>
        <p:nvPr/>
      </p:nvGrpSpPr>
      <p:grpSpPr>
        <a:xfrm>
          <a:off x="0" y="0"/>
          <a:ext cx="0" cy="0"/>
          <a:chOff x="0" y="0"/>
          <a:chExt cx="0" cy="0"/>
        </a:xfrm>
      </p:grpSpPr>
      <p:sp>
        <p:nvSpPr>
          <p:cNvPr id="282" name="Shape 282"/>
          <p:cNvSpPr txBox="1"/>
          <p:nvPr/>
        </p:nvSpPr>
        <p:spPr>
          <a:xfrm>
            <a:off x="342900" y="74086"/>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Priceline vs OneTravel</a:t>
            </a:r>
          </a:p>
          <a:p>
            <a:pPr marL="0" marR="0" lvl="0" indent="-203200" algn="ctr" rtl="0">
              <a:spcBef>
                <a:spcPts val="0"/>
              </a:spcBef>
              <a:buClr>
                <a:schemeClr val="dk1"/>
              </a:buClr>
              <a:buSzPts val="3200"/>
              <a:buFont typeface="Calibri"/>
              <a:buNone/>
            </a:pPr>
            <a:r>
              <a:rPr lang="en-US" sz="3200">
                <a:solidFill>
                  <a:schemeClr val="dk1"/>
                </a:solidFill>
                <a:latin typeface="Calibri"/>
                <a:ea typeface="Calibri"/>
                <a:cs typeface="Calibri"/>
                <a:sym typeface="Calibri"/>
              </a:rPr>
              <a:t>Booking Flight</a:t>
            </a:r>
          </a:p>
        </p:txBody>
      </p:sp>
      <p:sp>
        <p:nvSpPr>
          <p:cNvPr id="283" name="Shape 283"/>
          <p:cNvSpPr txBox="1"/>
          <p:nvPr/>
        </p:nvSpPr>
        <p:spPr>
          <a:xfrm>
            <a:off x="5740923" y="2753536"/>
            <a:ext cx="5309658" cy="1671929"/>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booking page displays flight details.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shows all information and offers on one continuous page</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Priceline’s</a:t>
            </a:r>
            <a:r>
              <a:rPr lang="en-US" sz="1300" b="0" i="0" u="none" strike="noStrike" cap="none">
                <a:solidFill>
                  <a:schemeClr val="dk1"/>
                </a:solidFill>
                <a:latin typeface="Century Gothic"/>
                <a:ea typeface="Century Gothic"/>
                <a:cs typeface="Century Gothic"/>
                <a:sym typeface="Century Gothic"/>
              </a:rPr>
              <a:t> booking process involves multiple pages.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offers a lower price despite there being no difference in flight details</a:t>
            </a:r>
          </a:p>
        </p:txBody>
      </p:sp>
      <p:pic>
        <p:nvPicPr>
          <p:cNvPr id="284" name="Shape 284"/>
          <p:cNvPicPr preferRelativeResize="0"/>
          <p:nvPr/>
        </p:nvPicPr>
        <p:blipFill rotWithShape="1">
          <a:blip r:embed="rId3">
            <a:alphaModFix/>
          </a:blip>
          <a:srcRect/>
          <a:stretch/>
        </p:blipFill>
        <p:spPr>
          <a:xfrm>
            <a:off x="901049" y="1153359"/>
            <a:ext cx="4343400" cy="2626789"/>
          </a:xfrm>
          <a:prstGeom prst="rect">
            <a:avLst/>
          </a:prstGeom>
          <a:noFill/>
          <a:ln>
            <a:noFill/>
          </a:ln>
          <a:effectLst>
            <a:outerShdw blurRad="190500" algn="tl" rotWithShape="0">
              <a:srgbClr val="000000">
                <a:alpha val="69803"/>
              </a:srgbClr>
            </a:outerShdw>
          </a:effectLst>
        </p:spPr>
      </p:pic>
      <p:pic>
        <p:nvPicPr>
          <p:cNvPr id="285" name="Shape 285"/>
          <p:cNvPicPr preferRelativeResize="0"/>
          <p:nvPr/>
        </p:nvPicPr>
        <p:blipFill rotWithShape="1">
          <a:blip r:embed="rId4">
            <a:alphaModFix/>
          </a:blip>
          <a:srcRect/>
          <a:stretch/>
        </p:blipFill>
        <p:spPr>
          <a:xfrm>
            <a:off x="901049" y="3918165"/>
            <a:ext cx="4343400" cy="274320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89"/>
        <p:cNvGrpSpPr/>
        <p:nvPr/>
      </p:nvGrpSpPr>
      <p:grpSpPr>
        <a:xfrm>
          <a:off x="0" y="0"/>
          <a:ext cx="0" cy="0"/>
          <a:chOff x="0" y="0"/>
          <a:chExt cx="0" cy="0"/>
        </a:xfrm>
      </p:grpSpPr>
      <p:sp>
        <p:nvSpPr>
          <p:cNvPr id="290" name="Shape 290"/>
          <p:cNvSpPr txBox="1"/>
          <p:nvPr/>
        </p:nvSpPr>
        <p:spPr>
          <a:xfrm>
            <a:off x="333375" y="243768"/>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rgbClr val="595959"/>
              </a:buClr>
              <a:buSzPts val="3200"/>
              <a:buFont typeface="Calibri"/>
              <a:buNone/>
            </a:pPr>
            <a:r>
              <a:rPr lang="en-US" sz="3200">
                <a:solidFill>
                  <a:srgbClr val="595959"/>
                </a:solidFill>
                <a:latin typeface="Calibri"/>
                <a:ea typeface="Calibri"/>
                <a:cs typeface="Calibri"/>
                <a:sym typeface="Calibri"/>
              </a:rPr>
              <a:t>Priceline vs OneTravel</a:t>
            </a:r>
          </a:p>
          <a:p>
            <a:pPr marL="0" marR="0" lvl="0" indent="-203200" algn="ctr" rtl="0">
              <a:spcBef>
                <a:spcPts val="0"/>
              </a:spcBef>
              <a:buClr>
                <a:srgbClr val="595959"/>
              </a:buClr>
              <a:buSzPts val="3200"/>
              <a:buFont typeface="Calibri"/>
              <a:buNone/>
            </a:pPr>
            <a:r>
              <a:rPr lang="en-US" sz="3200">
                <a:solidFill>
                  <a:srgbClr val="595959"/>
                </a:solidFill>
                <a:latin typeface="Calibri"/>
                <a:ea typeface="Calibri"/>
                <a:cs typeface="Calibri"/>
                <a:sym typeface="Calibri"/>
              </a:rPr>
              <a:t>Booking Flight ctd..</a:t>
            </a:r>
          </a:p>
        </p:txBody>
      </p:sp>
      <p:sp>
        <p:nvSpPr>
          <p:cNvPr id="291" name="Shape 291"/>
          <p:cNvSpPr txBox="1"/>
          <p:nvPr/>
        </p:nvSpPr>
        <p:spPr>
          <a:xfrm>
            <a:off x="8477091" y="2214514"/>
            <a:ext cx="3607905" cy="3363104"/>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booking page displays flight details.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allows users to pay immediately for luggage</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allows user to select seats and add travel insurance.</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offers “Flexible Ticket” so that users can change travel dates within 24 hours</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Priceline</a:t>
            </a:r>
            <a:r>
              <a:rPr lang="en-US" sz="1300" b="0" i="0" u="none" strike="noStrike" cap="none">
                <a:solidFill>
                  <a:schemeClr val="dk1"/>
                </a:solidFill>
                <a:latin typeface="Century Gothic"/>
                <a:ea typeface="Century Gothic"/>
                <a:cs typeface="Century Gothic"/>
                <a:sym typeface="Century Gothic"/>
              </a:rPr>
              <a:t> allows users to upgrade and displays the perks of each option</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Priceline</a:t>
            </a:r>
            <a:r>
              <a:rPr lang="en-US" sz="1300" b="0" i="0" u="none" strike="noStrike" cap="none">
                <a:solidFill>
                  <a:schemeClr val="dk1"/>
                </a:solidFill>
                <a:latin typeface="Century Gothic"/>
                <a:ea typeface="Century Gothic"/>
                <a:cs typeface="Century Gothic"/>
                <a:sym typeface="Century Gothic"/>
              </a:rPr>
              <a:t> offers car rental options.</a:t>
            </a:r>
          </a:p>
        </p:txBody>
      </p:sp>
      <p:pic>
        <p:nvPicPr>
          <p:cNvPr id="292" name="Shape 292"/>
          <p:cNvPicPr preferRelativeResize="0"/>
          <p:nvPr/>
        </p:nvPicPr>
        <p:blipFill rotWithShape="1">
          <a:blip r:embed="rId3">
            <a:alphaModFix/>
          </a:blip>
          <a:srcRect/>
          <a:stretch/>
        </p:blipFill>
        <p:spPr>
          <a:xfrm>
            <a:off x="3695859" y="1852660"/>
            <a:ext cx="4781232" cy="4086812"/>
          </a:xfrm>
          <a:prstGeom prst="rect">
            <a:avLst/>
          </a:prstGeom>
          <a:noFill/>
          <a:ln>
            <a:noFill/>
          </a:ln>
          <a:effectLst>
            <a:outerShdw blurRad="190500" algn="tl" rotWithShape="0">
              <a:srgbClr val="000000">
                <a:alpha val="69803"/>
              </a:srgbClr>
            </a:outerShdw>
          </a:effectLst>
        </p:spPr>
      </p:pic>
      <p:pic>
        <p:nvPicPr>
          <p:cNvPr id="293" name="Shape 293"/>
          <p:cNvPicPr preferRelativeResize="0"/>
          <p:nvPr/>
        </p:nvPicPr>
        <p:blipFill rotWithShape="1">
          <a:blip r:embed="rId4">
            <a:alphaModFix/>
          </a:blip>
          <a:srcRect/>
          <a:stretch/>
        </p:blipFill>
        <p:spPr>
          <a:xfrm>
            <a:off x="333375" y="1852660"/>
            <a:ext cx="3268464" cy="4086812"/>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97"/>
        <p:cNvGrpSpPr/>
        <p:nvPr/>
      </p:nvGrpSpPr>
      <p:grpSpPr>
        <a:xfrm>
          <a:off x="0" y="0"/>
          <a:ext cx="0" cy="0"/>
          <a:chOff x="0" y="0"/>
          <a:chExt cx="0" cy="0"/>
        </a:xfrm>
      </p:grpSpPr>
      <p:sp>
        <p:nvSpPr>
          <p:cNvPr id="298" name="Shape 298"/>
          <p:cNvSpPr txBox="1"/>
          <p:nvPr/>
        </p:nvSpPr>
        <p:spPr>
          <a:xfrm flipH="1">
            <a:off x="1649232" y="5287617"/>
            <a:ext cx="5771985" cy="246221"/>
          </a:xfrm>
          <a:prstGeom prst="rect">
            <a:avLst/>
          </a:prstGeom>
          <a:noFill/>
          <a:ln>
            <a:noFill/>
          </a:ln>
        </p:spPr>
        <p:txBody>
          <a:bodyPr wrap="square" lIns="91425" tIns="45700" rIns="91425" bIns="45700" anchor="t" anchorCtr="0">
            <a:noAutofit/>
          </a:bodyPr>
          <a:lstStyle/>
          <a:p>
            <a:pPr marL="0" marR="0" lvl="0" indent="-63500" algn="l" rtl="0">
              <a:spcBef>
                <a:spcPts val="0"/>
              </a:spcBef>
              <a:buClr>
                <a:schemeClr val="dk1"/>
              </a:buClr>
              <a:buSzPts val="1000"/>
              <a:buFont typeface="Calibri"/>
              <a:buNone/>
            </a:pPr>
            <a:endParaRPr sz="1000" b="0" i="0" u="none" strike="noStrike" cap="none">
              <a:solidFill>
                <a:schemeClr val="dk1"/>
              </a:solidFill>
              <a:latin typeface="Calibri"/>
              <a:ea typeface="Calibri"/>
              <a:cs typeface="Calibri"/>
              <a:sym typeface="Calibri"/>
            </a:endParaRPr>
          </a:p>
        </p:txBody>
      </p:sp>
      <p:pic>
        <p:nvPicPr>
          <p:cNvPr id="299" name="Shape 299" descr="A screenshot of a cell phone  Description generated with very high confidence"/>
          <p:cNvPicPr preferRelativeResize="0"/>
          <p:nvPr/>
        </p:nvPicPr>
        <p:blipFill rotWithShape="1">
          <a:blip r:embed="rId3">
            <a:alphaModFix/>
          </a:blip>
          <a:srcRect/>
          <a:stretch/>
        </p:blipFill>
        <p:spPr>
          <a:xfrm>
            <a:off x="717933" y="1040987"/>
            <a:ext cx="4343400" cy="2743200"/>
          </a:xfrm>
          <a:prstGeom prst="rect">
            <a:avLst/>
          </a:prstGeom>
          <a:noFill/>
          <a:ln>
            <a:noFill/>
          </a:ln>
          <a:effectLst>
            <a:outerShdw blurRad="190500" algn="tl" rotWithShape="0">
              <a:srgbClr val="000000">
                <a:alpha val="69803"/>
              </a:srgbClr>
            </a:outerShdw>
          </a:effectLst>
        </p:spPr>
      </p:pic>
      <p:pic>
        <p:nvPicPr>
          <p:cNvPr id="300" name="Shape 300" descr="A screenshot of a social media post  Description generated with very high confidence"/>
          <p:cNvPicPr preferRelativeResize="0"/>
          <p:nvPr/>
        </p:nvPicPr>
        <p:blipFill rotWithShape="1">
          <a:blip r:embed="rId4">
            <a:alphaModFix/>
          </a:blip>
          <a:srcRect/>
          <a:stretch/>
        </p:blipFill>
        <p:spPr>
          <a:xfrm>
            <a:off x="720291" y="3902301"/>
            <a:ext cx="4343400" cy="2743200"/>
          </a:xfrm>
          <a:prstGeom prst="rect">
            <a:avLst/>
          </a:prstGeom>
          <a:noFill/>
          <a:ln>
            <a:noFill/>
          </a:ln>
          <a:effectLst>
            <a:outerShdw blurRad="190500" algn="tl" rotWithShape="0">
              <a:srgbClr val="000000">
                <a:alpha val="69803"/>
              </a:srgbClr>
            </a:outerShdw>
          </a:effectLst>
        </p:spPr>
      </p:pic>
      <p:sp>
        <p:nvSpPr>
          <p:cNvPr id="301" name="Shape 301"/>
          <p:cNvSpPr txBox="1"/>
          <p:nvPr/>
        </p:nvSpPr>
        <p:spPr>
          <a:xfrm>
            <a:off x="5415830" y="1899632"/>
            <a:ext cx="6558919" cy="4005338"/>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home page of cheapOair and OneTravel enables users to select flights, hotels, cars, cruises and other vacation packages. Both the websites have similar features, but there are some notable differences in the user experience provided by both :</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OneTravel’s </a:t>
            </a:r>
            <a:r>
              <a:rPr lang="en-US" sz="1300" b="0" i="0" u="none" strike="noStrike" cap="none">
                <a:solidFill>
                  <a:schemeClr val="dk1"/>
                </a:solidFill>
                <a:latin typeface="Century Gothic"/>
                <a:ea typeface="Century Gothic"/>
                <a:cs typeface="Century Gothic"/>
                <a:sym typeface="Century Gothic"/>
              </a:rPr>
              <a:t>navigation is simple and easier to understand. The placement of the menu items is much more structured than that of Cheapaair</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enlists all its services right on the top of the page, which makes it convenient for the user to choose any of those quickly</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cheapOair </a:t>
            </a:r>
            <a:r>
              <a:rPr lang="en-US" sz="1300" b="0" i="0" u="none" strike="noStrike" cap="none">
                <a:solidFill>
                  <a:schemeClr val="dk1"/>
                </a:solidFill>
                <a:latin typeface="Century Gothic"/>
                <a:ea typeface="Century Gothic"/>
                <a:cs typeface="Century Gothic"/>
                <a:sym typeface="Century Gothic"/>
              </a:rPr>
              <a:t>has a Gift Card option that cannot be found on OneTravel</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has a special offer for people aged 16-25.</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has separate sections for Traveler’s Age and Class, which is more user friendly</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also has Check Flight Status feature which OneTravel does not</a:t>
            </a:r>
          </a:p>
        </p:txBody>
      </p:sp>
      <p:sp>
        <p:nvSpPr>
          <p:cNvPr id="302" name="Shape 302"/>
          <p:cNvSpPr txBox="1"/>
          <p:nvPr/>
        </p:nvSpPr>
        <p:spPr>
          <a:xfrm>
            <a:off x="-100" y="88375"/>
            <a:ext cx="12192000" cy="368400"/>
          </a:xfrm>
          <a:prstGeom prst="rect">
            <a:avLst/>
          </a:prstGeom>
          <a:noFill/>
          <a:ln>
            <a:noFill/>
          </a:ln>
        </p:spPr>
        <p:txBody>
          <a:bodyPr wrap="square" lIns="91425" tIns="91425" rIns="91425" bIns="91425" anchor="t" anchorCtr="0">
            <a:noAutofit/>
          </a:bodyPr>
          <a:lstStyle/>
          <a:p>
            <a:pPr marL="0" marR="0" lvl="0" indent="-190500" algn="ctr" rtl="0">
              <a:spcBef>
                <a:spcPts val="0"/>
              </a:spcBef>
              <a:spcAft>
                <a:spcPts val="0"/>
              </a:spcAft>
              <a:buClr>
                <a:schemeClr val="dk1"/>
              </a:buClr>
              <a:buSzPts val="3000"/>
              <a:buFont typeface="Arial"/>
              <a:buNone/>
            </a:pPr>
            <a:r>
              <a:rPr lang="en-US" sz="3000">
                <a:solidFill>
                  <a:srgbClr val="595959"/>
                </a:solidFill>
                <a:latin typeface="Calibri"/>
                <a:ea typeface="Calibri"/>
                <a:cs typeface="Calibri"/>
                <a:sym typeface="Calibri"/>
              </a:rPr>
              <a:t>c</a:t>
            </a:r>
            <a:r>
              <a:rPr lang="en-US" sz="3000" b="0" i="0" u="none" strike="noStrike" cap="none">
                <a:solidFill>
                  <a:srgbClr val="595959"/>
                </a:solidFill>
                <a:latin typeface="Calibri"/>
                <a:ea typeface="Calibri"/>
                <a:cs typeface="Calibri"/>
                <a:sym typeface="Calibri"/>
              </a:rPr>
              <a:t>heapOair vs OneTravel</a:t>
            </a:r>
          </a:p>
          <a:p>
            <a:pPr marL="0" marR="0" lvl="0" indent="-190500" algn="ctr" rtl="0">
              <a:spcBef>
                <a:spcPts val="0"/>
              </a:spcBef>
              <a:buClr>
                <a:schemeClr val="dk1"/>
              </a:buClr>
              <a:buSzPts val="3000"/>
              <a:buFont typeface="Arial"/>
              <a:buNone/>
            </a:pPr>
            <a:r>
              <a:rPr lang="en-US" sz="3000" b="0" i="0" u="none" strike="noStrike" cap="none">
                <a:solidFill>
                  <a:srgbClr val="595959"/>
                </a:solidFill>
                <a:latin typeface="Calibri"/>
                <a:ea typeface="Calibri"/>
                <a:cs typeface="Calibri"/>
                <a:sym typeface="Calibri"/>
              </a:rPr>
              <a:t>Home Page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06"/>
        <p:cNvGrpSpPr/>
        <p:nvPr/>
      </p:nvGrpSpPr>
      <p:grpSpPr>
        <a:xfrm>
          <a:off x="0" y="0"/>
          <a:ext cx="0" cy="0"/>
          <a:chOff x="0" y="0"/>
          <a:chExt cx="0" cy="0"/>
        </a:xfrm>
      </p:grpSpPr>
      <p:sp>
        <p:nvSpPr>
          <p:cNvPr id="307" name="Shape 307"/>
          <p:cNvSpPr txBox="1"/>
          <p:nvPr/>
        </p:nvSpPr>
        <p:spPr>
          <a:xfrm>
            <a:off x="5805105" y="1630528"/>
            <a:ext cx="5547213" cy="439176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1" i="0">
                <a:solidFill>
                  <a:schemeClr val="dk1"/>
                </a:solidFill>
                <a:latin typeface="Century Gothic"/>
                <a:ea typeface="Century Gothic"/>
                <a:cs typeface="Century Gothic"/>
                <a:sym typeface="Century Gothic"/>
              </a:rPr>
              <a:t>cheapOair</a:t>
            </a:r>
            <a:r>
              <a:rPr lang="en-US" sz="1600" b="0" i="0">
                <a:solidFill>
                  <a:schemeClr val="dk1"/>
                </a:solidFill>
                <a:latin typeface="Century Gothic"/>
                <a:ea typeface="Century Gothic"/>
                <a:cs typeface="Century Gothic"/>
                <a:sym typeface="Century Gothic"/>
              </a:rPr>
              <a:t> has a very impressive feature “My Recent Searches”, which marks all the recent searches of each user and once the user logs in, it displays all the searches performed in reverse chronological order. </a:t>
            </a:r>
          </a:p>
          <a:p>
            <a:pPr marL="342900" marR="0" lvl="0" indent="-342900" algn="l" rtl="0">
              <a:spcBef>
                <a:spcPts val="0"/>
              </a:spcBef>
              <a:spcAft>
                <a:spcPts val="0"/>
              </a:spcAft>
              <a:buClr>
                <a:schemeClr val="accent1"/>
              </a:buClr>
              <a:buSzPts val="1280"/>
              <a:buFont typeface="Noto Sans Symbols"/>
              <a:buNone/>
            </a:pPr>
            <a:endParaRPr sz="1600" b="0" i="0">
              <a:solidFill>
                <a:schemeClr val="dk1"/>
              </a:solidFill>
              <a:latin typeface="Century Gothic"/>
              <a:ea typeface="Century Gothic"/>
              <a:cs typeface="Century Gothic"/>
              <a:sym typeface="Century Gothic"/>
            </a:endParaRPr>
          </a:p>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My Recent Searches provides user with two options:</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Allows user to create fare alert which will be sent periodically to the email id of user’s choice.</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Allows the user to go ahead and perform search for the same criteria again.</a:t>
            </a:r>
          </a:p>
          <a:p>
            <a:pPr marL="342900" marR="0" lvl="0" indent="-342900" algn="l" rtl="0">
              <a:spcBef>
                <a:spcPts val="0"/>
              </a:spcBef>
              <a:spcAft>
                <a:spcPts val="0"/>
              </a:spcAft>
              <a:buClr>
                <a:schemeClr val="accent1"/>
              </a:buClr>
              <a:buSzPts val="1280"/>
              <a:buFont typeface="Noto Sans Symbols"/>
              <a:buNone/>
            </a:pPr>
            <a:endParaRPr sz="1600" b="0" i="0">
              <a:solidFill>
                <a:schemeClr val="dk1"/>
              </a:solidFill>
              <a:latin typeface="Century Gothic"/>
              <a:ea typeface="Century Gothic"/>
              <a:cs typeface="Century Gothic"/>
              <a:sym typeface="Century Gothic"/>
            </a:endParaRPr>
          </a:p>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This is a unique feature for </a:t>
            </a:r>
            <a:r>
              <a:rPr lang="en-US" sz="1600" b="1" i="0">
                <a:solidFill>
                  <a:schemeClr val="dk1"/>
                </a:solidFill>
                <a:latin typeface="Century Gothic"/>
                <a:ea typeface="Century Gothic"/>
                <a:cs typeface="Century Gothic"/>
                <a:sym typeface="Century Gothic"/>
              </a:rPr>
              <a:t>cheapOair</a:t>
            </a:r>
            <a:r>
              <a:rPr lang="en-US" sz="1600" b="0" i="0">
                <a:solidFill>
                  <a:schemeClr val="dk1"/>
                </a:solidFill>
                <a:latin typeface="Century Gothic"/>
                <a:ea typeface="Century Gothic"/>
                <a:cs typeface="Century Gothic"/>
                <a:sym typeface="Century Gothic"/>
              </a:rPr>
              <a:t>, as </a:t>
            </a:r>
            <a:r>
              <a:rPr lang="en-US" sz="1600" b="1" i="0">
                <a:solidFill>
                  <a:schemeClr val="dk1"/>
                </a:solidFill>
                <a:latin typeface="Century Gothic"/>
                <a:ea typeface="Century Gothic"/>
                <a:cs typeface="Century Gothic"/>
                <a:sym typeface="Century Gothic"/>
              </a:rPr>
              <a:t>OneTravel</a:t>
            </a:r>
            <a:r>
              <a:rPr lang="en-US" sz="1600" b="0" i="0">
                <a:solidFill>
                  <a:schemeClr val="dk1"/>
                </a:solidFill>
                <a:latin typeface="Century Gothic"/>
                <a:ea typeface="Century Gothic"/>
                <a:cs typeface="Century Gothic"/>
                <a:sym typeface="Century Gothic"/>
              </a:rPr>
              <a:t> only auto fills the flight search form with the values of the latest search performed by the user. Rest of the searches are not shown.</a:t>
            </a:r>
          </a:p>
        </p:txBody>
      </p:sp>
      <p:sp>
        <p:nvSpPr>
          <p:cNvPr id="308" name="Shape 308"/>
          <p:cNvSpPr txBox="1"/>
          <p:nvPr/>
        </p:nvSpPr>
        <p:spPr>
          <a:xfrm flipH="1">
            <a:off x="1649232" y="5287617"/>
            <a:ext cx="5771985" cy="246221"/>
          </a:xfrm>
          <a:prstGeom prst="rect">
            <a:avLst/>
          </a:prstGeom>
          <a:noFill/>
          <a:ln>
            <a:noFill/>
          </a:ln>
        </p:spPr>
        <p:txBody>
          <a:bodyPr wrap="square" lIns="91425" tIns="45700" rIns="91425" bIns="45700" anchor="t" anchorCtr="0">
            <a:noAutofit/>
          </a:bodyPr>
          <a:lstStyle/>
          <a:p>
            <a:pPr marL="0" marR="0" lvl="0" indent="-63500" algn="l" rtl="0">
              <a:spcBef>
                <a:spcPts val="0"/>
              </a:spcBef>
              <a:buClr>
                <a:schemeClr val="dk1"/>
              </a:buClr>
              <a:buSzPts val="1000"/>
              <a:buFont typeface="Calibri"/>
              <a:buNone/>
            </a:pPr>
            <a:endParaRPr sz="1000" b="0" i="0" u="none" strike="noStrike" cap="none">
              <a:solidFill>
                <a:schemeClr val="dk1"/>
              </a:solidFill>
              <a:latin typeface="Calibri"/>
              <a:ea typeface="Calibri"/>
              <a:cs typeface="Calibri"/>
              <a:sym typeface="Calibri"/>
            </a:endParaRPr>
          </a:p>
        </p:txBody>
      </p:sp>
      <p:pic>
        <p:nvPicPr>
          <p:cNvPr id="309" name="Shape 309" descr="A screenshot of a computer  Description generated with very high confidence"/>
          <p:cNvPicPr preferRelativeResize="0"/>
          <p:nvPr/>
        </p:nvPicPr>
        <p:blipFill rotWithShape="1">
          <a:blip r:embed="rId3">
            <a:alphaModFix/>
          </a:blip>
          <a:srcRect/>
          <a:stretch/>
        </p:blipFill>
        <p:spPr>
          <a:xfrm>
            <a:off x="914400" y="3954266"/>
            <a:ext cx="4343400" cy="2743200"/>
          </a:xfrm>
          <a:prstGeom prst="rect">
            <a:avLst/>
          </a:prstGeom>
          <a:noFill/>
          <a:ln>
            <a:noFill/>
          </a:ln>
          <a:effectLst>
            <a:outerShdw blurRad="190500" algn="tl" rotWithShape="0">
              <a:srgbClr val="000000">
                <a:alpha val="69803"/>
              </a:srgbClr>
            </a:outerShdw>
          </a:effectLst>
        </p:spPr>
      </p:pic>
      <p:pic>
        <p:nvPicPr>
          <p:cNvPr id="310" name="Shape 310" descr="A screenshot of a cell phone  Description generated with very high confidence"/>
          <p:cNvPicPr preferRelativeResize="0"/>
          <p:nvPr/>
        </p:nvPicPr>
        <p:blipFill rotWithShape="1">
          <a:blip r:embed="rId4">
            <a:alphaModFix/>
          </a:blip>
          <a:srcRect/>
          <a:stretch/>
        </p:blipFill>
        <p:spPr>
          <a:xfrm>
            <a:off x="914400" y="1083208"/>
            <a:ext cx="4343400" cy="2743200"/>
          </a:xfrm>
          <a:prstGeom prst="rect">
            <a:avLst/>
          </a:prstGeom>
          <a:noFill/>
          <a:ln>
            <a:noFill/>
          </a:ln>
          <a:effectLst>
            <a:outerShdw blurRad="190500" algn="tl" rotWithShape="0">
              <a:srgbClr val="000000">
                <a:alpha val="69803"/>
              </a:srgbClr>
            </a:outerShdw>
          </a:effectLst>
        </p:spPr>
      </p:pic>
      <p:sp>
        <p:nvSpPr>
          <p:cNvPr id="311" name="Shape 311"/>
          <p:cNvSpPr txBox="1"/>
          <p:nvPr/>
        </p:nvSpPr>
        <p:spPr>
          <a:xfrm>
            <a:off x="4038600" y="0"/>
            <a:ext cx="4419600" cy="529800"/>
          </a:xfrm>
          <a:prstGeom prst="rect">
            <a:avLst/>
          </a:prstGeom>
          <a:noFill/>
          <a:ln>
            <a:noFill/>
          </a:ln>
        </p:spPr>
        <p:txBody>
          <a:bodyPr wrap="square" lIns="91425" tIns="91425" rIns="91425" bIns="91425" anchor="t" anchorCtr="0">
            <a:noAutofit/>
          </a:bodyPr>
          <a:lstStyle/>
          <a:p>
            <a:pPr marL="0" marR="0" lvl="0" indent="-69850" algn="ctr" rtl="0">
              <a:spcBef>
                <a:spcPts val="0"/>
              </a:spcBef>
              <a:spcAft>
                <a:spcPts val="0"/>
              </a:spcAft>
              <a:buClr>
                <a:schemeClr val="dk1"/>
              </a:buClr>
              <a:buSzPts val="1100"/>
              <a:buFont typeface="Arial"/>
              <a:buNone/>
            </a:pPr>
            <a:r>
              <a:rPr lang="en-US" sz="3000">
                <a:solidFill>
                  <a:srgbClr val="595959"/>
                </a:solidFill>
                <a:latin typeface="Calibri"/>
                <a:ea typeface="Calibri"/>
                <a:cs typeface="Calibri"/>
                <a:sym typeface="Calibri"/>
              </a:rPr>
              <a:t>c</a:t>
            </a:r>
            <a:r>
              <a:rPr lang="en-US" sz="3000" b="0" i="0" u="none" strike="noStrike" cap="none">
                <a:solidFill>
                  <a:srgbClr val="595959"/>
                </a:solidFill>
                <a:latin typeface="Calibri"/>
                <a:ea typeface="Calibri"/>
                <a:cs typeface="Calibri"/>
                <a:sym typeface="Calibri"/>
              </a:rPr>
              <a:t>heapOair vs OneTravel</a:t>
            </a:r>
          </a:p>
          <a:p>
            <a:pPr marL="0" marR="0" lvl="0" indent="-69850" algn="ctr" rtl="0">
              <a:spcBef>
                <a:spcPts val="0"/>
              </a:spcBef>
              <a:buClr>
                <a:schemeClr val="dk1"/>
              </a:buClr>
              <a:buSzPts val="1100"/>
              <a:buFont typeface="Arial"/>
              <a:buNone/>
            </a:pPr>
            <a:r>
              <a:rPr lang="en-US" sz="3000" b="0" i="0" u="none" strike="noStrike" cap="none">
                <a:solidFill>
                  <a:srgbClr val="595959"/>
                </a:solidFill>
                <a:latin typeface="Calibri"/>
                <a:ea typeface="Calibri"/>
                <a:cs typeface="Calibri"/>
                <a:sym typeface="Calibri"/>
              </a:rPr>
              <a:t>Home Page ctd..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15"/>
        <p:cNvGrpSpPr/>
        <p:nvPr/>
      </p:nvGrpSpPr>
      <p:grpSpPr>
        <a:xfrm>
          <a:off x="0" y="0"/>
          <a:ext cx="0" cy="0"/>
          <a:chOff x="0" y="0"/>
          <a:chExt cx="0" cy="0"/>
        </a:xfrm>
      </p:grpSpPr>
      <p:sp>
        <p:nvSpPr>
          <p:cNvPr id="316" name="Shape 316"/>
          <p:cNvSpPr txBox="1"/>
          <p:nvPr/>
        </p:nvSpPr>
        <p:spPr>
          <a:xfrm flipH="1">
            <a:off x="1649232" y="5287617"/>
            <a:ext cx="5771985" cy="246221"/>
          </a:xfrm>
          <a:prstGeom prst="rect">
            <a:avLst/>
          </a:prstGeom>
          <a:noFill/>
          <a:ln>
            <a:noFill/>
          </a:ln>
        </p:spPr>
        <p:txBody>
          <a:bodyPr wrap="square" lIns="91425" tIns="45700" rIns="91425" bIns="45700" anchor="t" anchorCtr="0">
            <a:noAutofit/>
          </a:bodyPr>
          <a:lstStyle/>
          <a:p>
            <a:pPr marL="0" marR="0" lvl="0" indent="-63500" algn="l" rtl="0">
              <a:spcBef>
                <a:spcPts val="0"/>
              </a:spcBef>
              <a:buClr>
                <a:schemeClr val="dk1"/>
              </a:buClr>
              <a:buSzPts val="1000"/>
              <a:buFont typeface="Calibri"/>
              <a:buNone/>
            </a:pPr>
            <a:endParaRPr sz="1000" b="0" i="0" u="none" strike="noStrike" cap="none">
              <a:solidFill>
                <a:schemeClr val="dk1"/>
              </a:solidFill>
              <a:latin typeface="Calibri"/>
              <a:ea typeface="Calibri"/>
              <a:cs typeface="Calibri"/>
              <a:sym typeface="Calibri"/>
            </a:endParaRPr>
          </a:p>
        </p:txBody>
      </p:sp>
      <p:sp>
        <p:nvSpPr>
          <p:cNvPr id="317" name="Shape 317"/>
          <p:cNvSpPr txBox="1"/>
          <p:nvPr/>
        </p:nvSpPr>
        <p:spPr>
          <a:xfrm>
            <a:off x="6130953" y="2445619"/>
            <a:ext cx="5503328" cy="3342337"/>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The More dropdown menu is available on both cheapOair and OneTravel. But </a:t>
            </a:r>
            <a:r>
              <a:rPr lang="en-US" sz="1600" b="1" i="0">
                <a:solidFill>
                  <a:schemeClr val="dk1"/>
                </a:solidFill>
                <a:latin typeface="Century Gothic"/>
                <a:ea typeface="Century Gothic"/>
                <a:cs typeface="Century Gothic"/>
                <a:sym typeface="Century Gothic"/>
              </a:rPr>
              <a:t>cheapOair</a:t>
            </a:r>
            <a:r>
              <a:rPr lang="en-US" sz="1600" b="0" i="0">
                <a:solidFill>
                  <a:schemeClr val="dk1"/>
                </a:solidFill>
                <a:latin typeface="Century Gothic"/>
                <a:ea typeface="Century Gothic"/>
                <a:cs typeface="Century Gothic"/>
                <a:sym typeface="Century Gothic"/>
              </a:rPr>
              <a:t> has a more categorized version, in which each subsection has a specific type of deal or caters to a specific section of people.</a:t>
            </a:r>
          </a:p>
          <a:p>
            <a:pPr marL="342900" marR="0" lvl="0" indent="-342900" algn="l" rtl="0">
              <a:spcBef>
                <a:spcPts val="0"/>
              </a:spcBef>
              <a:spcAft>
                <a:spcPts val="0"/>
              </a:spcAft>
              <a:buClr>
                <a:schemeClr val="accent1"/>
              </a:buClr>
              <a:buSzPts val="1280"/>
              <a:buFont typeface="Noto Sans Symbols"/>
              <a:buNone/>
            </a:pPr>
            <a:endParaRPr sz="1600" b="0" i="0">
              <a:solidFill>
                <a:schemeClr val="dk1"/>
              </a:solidFill>
              <a:latin typeface="Century Gothic"/>
              <a:ea typeface="Century Gothic"/>
              <a:cs typeface="Century Gothic"/>
              <a:sym typeface="Century Gothic"/>
            </a:endParaRPr>
          </a:p>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This is more effective and eases search for user, as he/she would not have to go through the entire list of options under More section like in that of </a:t>
            </a:r>
            <a:r>
              <a:rPr lang="en-US" sz="1600" b="1" i="0">
                <a:solidFill>
                  <a:schemeClr val="dk1"/>
                </a:solidFill>
                <a:latin typeface="Century Gothic"/>
                <a:ea typeface="Century Gothic"/>
                <a:cs typeface="Century Gothic"/>
                <a:sym typeface="Century Gothic"/>
              </a:rPr>
              <a:t>OneTravel</a:t>
            </a:r>
            <a:r>
              <a:rPr lang="en-US" sz="1600" b="0" i="0">
                <a:solidFill>
                  <a:schemeClr val="dk1"/>
                </a:solidFill>
                <a:latin typeface="Century Gothic"/>
                <a:ea typeface="Century Gothic"/>
                <a:cs typeface="Century Gothic"/>
                <a:sym typeface="Century Gothic"/>
              </a:rPr>
              <a:t> website, which is unstructured and confusing.</a:t>
            </a:r>
          </a:p>
        </p:txBody>
      </p:sp>
      <p:pic>
        <p:nvPicPr>
          <p:cNvPr id="318" name="Shape 318" descr="A screenshot of a cell phone  Description generated with very high confidence"/>
          <p:cNvPicPr preferRelativeResize="0"/>
          <p:nvPr/>
        </p:nvPicPr>
        <p:blipFill rotWithShape="1">
          <a:blip r:embed="rId3">
            <a:alphaModFix/>
          </a:blip>
          <a:srcRect r="1586"/>
          <a:stretch/>
        </p:blipFill>
        <p:spPr>
          <a:xfrm>
            <a:off x="1180117" y="1074020"/>
            <a:ext cx="4343400" cy="2743200"/>
          </a:xfrm>
          <a:prstGeom prst="rect">
            <a:avLst/>
          </a:prstGeom>
          <a:noFill/>
          <a:ln>
            <a:noFill/>
          </a:ln>
          <a:effectLst>
            <a:outerShdw blurRad="190500" algn="tl" rotWithShape="0">
              <a:srgbClr val="000000">
                <a:alpha val="69803"/>
              </a:srgbClr>
            </a:outerShdw>
          </a:effectLst>
        </p:spPr>
      </p:pic>
      <p:pic>
        <p:nvPicPr>
          <p:cNvPr id="319" name="Shape 319" descr="A screenshot of a computer  Description generated with very high confidence"/>
          <p:cNvPicPr preferRelativeResize="0"/>
          <p:nvPr/>
        </p:nvPicPr>
        <p:blipFill rotWithShape="1">
          <a:blip r:embed="rId4">
            <a:alphaModFix/>
          </a:blip>
          <a:srcRect/>
          <a:stretch/>
        </p:blipFill>
        <p:spPr>
          <a:xfrm>
            <a:off x="1180117" y="3916017"/>
            <a:ext cx="4343400" cy="2743200"/>
          </a:xfrm>
          <a:prstGeom prst="rect">
            <a:avLst/>
          </a:prstGeom>
          <a:noFill/>
          <a:ln>
            <a:noFill/>
          </a:ln>
          <a:effectLst>
            <a:outerShdw blurRad="190500" algn="tl" rotWithShape="0">
              <a:srgbClr val="000000">
                <a:alpha val="69803"/>
              </a:srgbClr>
            </a:outerShdw>
          </a:effectLst>
        </p:spPr>
      </p:pic>
      <p:sp>
        <p:nvSpPr>
          <p:cNvPr id="320" name="Shape 320"/>
          <p:cNvSpPr txBox="1"/>
          <p:nvPr/>
        </p:nvSpPr>
        <p:spPr>
          <a:xfrm>
            <a:off x="4038600" y="0"/>
            <a:ext cx="4419600" cy="529800"/>
          </a:xfrm>
          <a:prstGeom prst="rect">
            <a:avLst/>
          </a:prstGeom>
          <a:noFill/>
          <a:ln>
            <a:noFill/>
          </a:ln>
        </p:spPr>
        <p:txBody>
          <a:bodyPr wrap="square" lIns="91425" tIns="91425" rIns="91425" bIns="91425" anchor="t" anchorCtr="0">
            <a:noAutofit/>
          </a:bodyPr>
          <a:lstStyle/>
          <a:p>
            <a:pPr marL="0" marR="0" lvl="0" indent="0" algn="ctr" rtl="0">
              <a:spcBef>
                <a:spcPts val="0"/>
              </a:spcBef>
              <a:buNone/>
            </a:pPr>
            <a:r>
              <a:rPr lang="en-US" sz="3000">
                <a:solidFill>
                  <a:srgbClr val="595959"/>
                </a:solidFill>
                <a:latin typeface="Calibri"/>
                <a:ea typeface="Calibri"/>
                <a:cs typeface="Calibri"/>
                <a:sym typeface="Calibri"/>
              </a:rPr>
              <a:t>cheapOair vs OneTravel</a:t>
            </a:r>
          </a:p>
          <a:p>
            <a:pPr marL="0" marR="0" lvl="0" indent="0" algn="ctr" rtl="0">
              <a:spcBef>
                <a:spcPts val="0"/>
              </a:spcBef>
              <a:buNone/>
            </a:pPr>
            <a:r>
              <a:rPr lang="en-US" sz="3000">
                <a:solidFill>
                  <a:srgbClr val="595959"/>
                </a:solidFill>
                <a:latin typeface="Calibri"/>
                <a:ea typeface="Calibri"/>
                <a:cs typeface="Calibri"/>
                <a:sym typeface="Calibri"/>
              </a:rPr>
              <a:t>Home Page ctd..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24"/>
        <p:cNvGrpSpPr/>
        <p:nvPr/>
      </p:nvGrpSpPr>
      <p:grpSpPr>
        <a:xfrm>
          <a:off x="0" y="0"/>
          <a:ext cx="0" cy="0"/>
          <a:chOff x="0" y="0"/>
          <a:chExt cx="0" cy="0"/>
        </a:xfrm>
      </p:grpSpPr>
      <p:sp>
        <p:nvSpPr>
          <p:cNvPr id="325" name="Shape 325"/>
          <p:cNvSpPr txBox="1"/>
          <p:nvPr/>
        </p:nvSpPr>
        <p:spPr>
          <a:xfrm>
            <a:off x="342900" y="0"/>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chemeClr val="dk1"/>
              </a:buClr>
              <a:buSzPts val="3200"/>
              <a:buFont typeface="Calibri"/>
              <a:buNone/>
            </a:pPr>
            <a:r>
              <a:rPr lang="en-US" sz="3200">
                <a:solidFill>
                  <a:srgbClr val="595959"/>
                </a:solidFill>
                <a:latin typeface="Calibri"/>
                <a:ea typeface="Calibri"/>
                <a:cs typeface="Calibri"/>
                <a:sym typeface="Calibri"/>
              </a:rPr>
              <a:t>c</a:t>
            </a:r>
            <a:r>
              <a:rPr lang="en-US" sz="3200" b="0" i="0" u="none" strike="noStrike" cap="none">
                <a:solidFill>
                  <a:srgbClr val="595959"/>
                </a:solidFill>
                <a:latin typeface="Calibri"/>
                <a:ea typeface="Calibri"/>
                <a:cs typeface="Calibri"/>
                <a:sym typeface="Calibri"/>
              </a:rPr>
              <a:t>heapOair vs OneTravel</a:t>
            </a:r>
          </a:p>
          <a:p>
            <a:pPr marL="0" marR="0" lvl="0" indent="-203200" algn="ctr" rtl="0">
              <a:spcBef>
                <a:spcPts val="0"/>
              </a:spcBef>
              <a:buClr>
                <a:schemeClr val="dk1"/>
              </a:buClr>
              <a:buSzPts val="3200"/>
              <a:buFont typeface="Calibri"/>
              <a:buNone/>
            </a:pPr>
            <a:r>
              <a:rPr lang="en-US" sz="3200" b="0" i="0" u="none" strike="noStrike" cap="none">
                <a:solidFill>
                  <a:srgbClr val="595959"/>
                </a:solidFill>
                <a:latin typeface="Calibri"/>
                <a:ea typeface="Calibri"/>
                <a:cs typeface="Calibri"/>
                <a:sym typeface="Calibri"/>
              </a:rPr>
              <a:t>Search Results</a:t>
            </a:r>
          </a:p>
        </p:txBody>
      </p:sp>
      <p:sp>
        <p:nvSpPr>
          <p:cNvPr id="326" name="Shape 326"/>
          <p:cNvSpPr txBox="1"/>
          <p:nvPr/>
        </p:nvSpPr>
        <p:spPr>
          <a:xfrm>
            <a:off x="5740924" y="2796828"/>
            <a:ext cx="5802168" cy="2300466"/>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After the users have entered the departure and arrival cities including the travel dates, the system displays the search results.</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For </a:t>
            </a: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there are upfront options to change the trip to one way, round trip or multiple flights. On </a:t>
            </a: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the user has to select the “Passenger and advanced options” to change the trip to one way, return or multiple flights. This is tedious and difficult to find and the users might end up going to the home page and re-entering the details.</a:t>
            </a:r>
          </a:p>
        </p:txBody>
      </p:sp>
      <p:pic>
        <p:nvPicPr>
          <p:cNvPr id="327" name="Shape 327"/>
          <p:cNvPicPr preferRelativeResize="0"/>
          <p:nvPr/>
        </p:nvPicPr>
        <p:blipFill rotWithShape="1">
          <a:blip r:embed="rId3">
            <a:alphaModFix/>
          </a:blip>
          <a:srcRect l="50261" t="2360" b="545"/>
          <a:stretch/>
        </p:blipFill>
        <p:spPr>
          <a:xfrm>
            <a:off x="1186236" y="3936832"/>
            <a:ext cx="4343400" cy="2743200"/>
          </a:xfrm>
          <a:prstGeom prst="rect">
            <a:avLst/>
          </a:prstGeom>
          <a:noFill/>
          <a:ln>
            <a:noFill/>
          </a:ln>
          <a:effectLst>
            <a:outerShdw blurRad="190500" algn="tl" rotWithShape="0">
              <a:srgbClr val="000000">
                <a:alpha val="69803"/>
              </a:srgbClr>
            </a:outerShdw>
          </a:effectLst>
        </p:spPr>
      </p:pic>
      <p:pic>
        <p:nvPicPr>
          <p:cNvPr id="328" name="Shape 328"/>
          <p:cNvPicPr preferRelativeResize="0"/>
          <p:nvPr/>
        </p:nvPicPr>
        <p:blipFill rotWithShape="1">
          <a:blip r:embed="rId3">
            <a:alphaModFix/>
          </a:blip>
          <a:srcRect l="268" t="808" r="49993" b="9034"/>
          <a:stretch/>
        </p:blipFill>
        <p:spPr>
          <a:xfrm>
            <a:off x="1186236" y="1081701"/>
            <a:ext cx="4343400" cy="274320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53"/>
        <p:cNvGrpSpPr/>
        <p:nvPr/>
      </p:nvGrpSpPr>
      <p:grpSpPr>
        <a:xfrm>
          <a:off x="0" y="0"/>
          <a:ext cx="0" cy="0"/>
          <a:chOff x="0" y="0"/>
          <a:chExt cx="0" cy="0"/>
        </a:xfrm>
      </p:grpSpPr>
      <p:pic>
        <p:nvPicPr>
          <p:cNvPr id="154" name="Shape 15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155" name="Shape 155"/>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156" name="Shape 156"/>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157" name="Shape 157"/>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158" name="Shape 158"/>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159" name="Shape 15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pic>
        <p:nvPicPr>
          <p:cNvPr id="160" name="Shape 160" descr="Image result for hd travel pictures"/>
          <p:cNvPicPr preferRelativeResize="0"/>
          <p:nvPr/>
        </p:nvPicPr>
        <p:blipFill rotWithShape="1">
          <a:blip r:embed="rId8">
            <a:alphaModFix amt="25000"/>
          </a:blip>
          <a:srcRect t="9091" r="9091"/>
          <a:stretch/>
        </p:blipFill>
        <p:spPr>
          <a:xfrm>
            <a:off x="0" y="0"/>
            <a:ext cx="12192000" cy="6858000"/>
          </a:xfrm>
          <a:prstGeom prst="rect">
            <a:avLst/>
          </a:prstGeom>
          <a:noFill/>
          <a:ln>
            <a:noFill/>
          </a:ln>
        </p:spPr>
      </p:pic>
      <p:sp>
        <p:nvSpPr>
          <p:cNvPr id="161" name="Shape 16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162" name="Shape 162"/>
          <p:cNvSpPr txBox="1">
            <a:spLocks noGrp="1"/>
          </p:cNvSpPr>
          <p:nvPr>
            <p:ph type="title"/>
          </p:nvPr>
        </p:nvSpPr>
        <p:spPr>
          <a:xfrm>
            <a:off x="2876751" y="1599626"/>
            <a:ext cx="8825658" cy="3329581"/>
          </a:xfrm>
          <a:prstGeom prst="rect">
            <a:avLst/>
          </a:prstGeom>
          <a:noFill/>
          <a:ln>
            <a:noFill/>
          </a:ln>
        </p:spPr>
        <p:txBody>
          <a:bodyPr wrap="square" lIns="91425" tIns="45700" rIns="91425" bIns="45700" anchor="b" anchorCtr="0">
            <a:noAutofit/>
          </a:bodyPr>
          <a:lstStyle/>
          <a:p>
            <a:pPr marL="0" marR="0" lvl="0" indent="-381000" algn="r" rtl="0">
              <a:spcBef>
                <a:spcPts val="0"/>
              </a:spcBef>
              <a:buClr>
                <a:schemeClr val="dk1"/>
              </a:buClr>
              <a:buSzPts val="6000"/>
              <a:buFont typeface="Century Gothic"/>
              <a:buNone/>
            </a:pPr>
            <a:r>
              <a:rPr lang="en-US" sz="7200" b="0" i="0" u="none" strike="noStrike" cap="none">
                <a:solidFill>
                  <a:schemeClr val="lt2"/>
                </a:solidFill>
                <a:latin typeface="Century Gothic"/>
                <a:ea typeface="Century Gothic"/>
                <a:cs typeface="Century Gothic"/>
                <a:sym typeface="Century Gothic"/>
              </a:rPr>
              <a:t>Usability Test Analysis</a:t>
            </a:r>
          </a:p>
        </p:txBody>
      </p:sp>
      <p:sp>
        <p:nvSpPr>
          <p:cNvPr id="163" name="Shape 163"/>
          <p:cNvSpPr txBox="1">
            <a:spLocks noGrp="1"/>
          </p:cNvSpPr>
          <p:nvPr>
            <p:ph type="body" idx="1"/>
          </p:nvPr>
        </p:nvSpPr>
        <p:spPr>
          <a:xfrm>
            <a:off x="2876751" y="5005981"/>
            <a:ext cx="8825658" cy="860400"/>
          </a:xfrm>
          <a:prstGeom prst="rect">
            <a:avLst/>
          </a:prstGeom>
          <a:noFill/>
          <a:ln>
            <a:noFill/>
          </a:ln>
        </p:spPr>
        <p:txBody>
          <a:bodyPr wrap="square" lIns="91425" tIns="45700" rIns="91425" bIns="45700" anchor="t" anchorCtr="0">
            <a:noAutofit/>
          </a:bodyPr>
          <a:lstStyle/>
          <a:p>
            <a:pPr marL="0" marR="0" lvl="0" indent="-101600" algn="r" rtl="0">
              <a:spcBef>
                <a:spcPts val="0"/>
              </a:spcBef>
              <a:spcAft>
                <a:spcPts val="0"/>
              </a:spcAft>
              <a:buClr>
                <a:schemeClr val="accent1"/>
              </a:buClr>
              <a:buSzPts val="1600"/>
              <a:buFont typeface="Noto Sans Symbols"/>
              <a:buNone/>
            </a:pPr>
            <a:r>
              <a:rPr lang="en-US" sz="2000" b="0" i="0" u="none" strike="noStrike" cap="none">
                <a:solidFill>
                  <a:schemeClr val="accent1"/>
                </a:solidFill>
                <a:latin typeface="Century Gothic"/>
                <a:ea typeface="Century Gothic"/>
                <a:cs typeface="Century Gothic"/>
                <a:sym typeface="Century Gothic"/>
              </a:rPr>
              <a:t>PRICELINE.COM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32"/>
        <p:cNvGrpSpPr/>
        <p:nvPr/>
      </p:nvGrpSpPr>
      <p:grpSpPr>
        <a:xfrm>
          <a:off x="0" y="0"/>
          <a:ext cx="0" cy="0"/>
          <a:chOff x="0" y="0"/>
          <a:chExt cx="0" cy="0"/>
        </a:xfrm>
      </p:grpSpPr>
      <p:sp>
        <p:nvSpPr>
          <p:cNvPr id="333" name="Shape 333"/>
          <p:cNvSpPr txBox="1"/>
          <p:nvPr/>
        </p:nvSpPr>
        <p:spPr>
          <a:xfrm>
            <a:off x="342900" y="0"/>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chemeClr val="dk1"/>
              </a:buClr>
              <a:buSzPts val="3200"/>
              <a:buFont typeface="Calibri"/>
              <a:buNone/>
            </a:pPr>
            <a:r>
              <a:rPr lang="en-US" sz="3200">
                <a:solidFill>
                  <a:srgbClr val="595959"/>
                </a:solidFill>
                <a:latin typeface="Calibri"/>
                <a:ea typeface="Calibri"/>
                <a:cs typeface="Calibri"/>
                <a:sym typeface="Calibri"/>
              </a:rPr>
              <a:t>c</a:t>
            </a:r>
            <a:r>
              <a:rPr lang="en-US" sz="3200" b="0" i="0" u="none" strike="noStrike" cap="none">
                <a:solidFill>
                  <a:srgbClr val="595959"/>
                </a:solidFill>
                <a:latin typeface="Calibri"/>
                <a:ea typeface="Calibri"/>
                <a:cs typeface="Calibri"/>
                <a:sym typeface="Calibri"/>
              </a:rPr>
              <a:t>hea</a:t>
            </a:r>
            <a:r>
              <a:rPr lang="en-US" sz="3200">
                <a:solidFill>
                  <a:srgbClr val="595959"/>
                </a:solidFill>
                <a:latin typeface="Calibri"/>
                <a:ea typeface="Calibri"/>
                <a:cs typeface="Calibri"/>
                <a:sym typeface="Calibri"/>
              </a:rPr>
              <a:t>pOair vs OneTravel</a:t>
            </a:r>
          </a:p>
          <a:p>
            <a:pPr marL="0" marR="0" lvl="0" indent="-203200" algn="ctr" rtl="0">
              <a:spcBef>
                <a:spcPts val="0"/>
              </a:spcBef>
              <a:buClr>
                <a:schemeClr val="dk1"/>
              </a:buClr>
              <a:buSzPts val="3200"/>
              <a:buFont typeface="Calibri"/>
              <a:buNone/>
            </a:pPr>
            <a:r>
              <a:rPr lang="en-US" sz="3200" b="0" i="0" u="none" strike="noStrike" cap="none">
                <a:solidFill>
                  <a:srgbClr val="595959"/>
                </a:solidFill>
                <a:latin typeface="Calibri"/>
                <a:ea typeface="Calibri"/>
                <a:cs typeface="Calibri"/>
                <a:sym typeface="Calibri"/>
              </a:rPr>
              <a:t>Search Results</a:t>
            </a:r>
          </a:p>
        </p:txBody>
      </p:sp>
      <p:sp>
        <p:nvSpPr>
          <p:cNvPr id="334" name="Shape 334"/>
          <p:cNvSpPr txBox="1"/>
          <p:nvPr/>
        </p:nvSpPr>
        <p:spPr>
          <a:xfrm>
            <a:off x="6349454" y="3051910"/>
            <a:ext cx="4856810" cy="1704915"/>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On the search results page, </a:t>
            </a:r>
            <a:r>
              <a:rPr lang="en-US" sz="1600" b="1" i="0">
                <a:solidFill>
                  <a:schemeClr val="dk1"/>
                </a:solidFill>
                <a:latin typeface="Century Gothic"/>
                <a:ea typeface="Century Gothic"/>
                <a:cs typeface="Century Gothic"/>
                <a:sym typeface="Century Gothic"/>
              </a:rPr>
              <a:t>cheapOair</a:t>
            </a:r>
            <a:r>
              <a:rPr lang="en-US" sz="1600" b="0" i="0">
                <a:solidFill>
                  <a:schemeClr val="dk1"/>
                </a:solidFill>
                <a:latin typeface="Century Gothic"/>
                <a:ea typeface="Century Gothic"/>
                <a:cs typeface="Century Gothic"/>
                <a:sym typeface="Century Gothic"/>
              </a:rPr>
              <a:t> has a special feature which displays the departure/arrival terminal and gate details besides the flight number. This is a very useful option for the user. </a:t>
            </a:r>
            <a:r>
              <a:rPr lang="en-US" sz="1600" b="1" i="0">
                <a:solidFill>
                  <a:schemeClr val="dk1"/>
                </a:solidFill>
                <a:latin typeface="Century Gothic"/>
                <a:ea typeface="Century Gothic"/>
                <a:cs typeface="Century Gothic"/>
                <a:sym typeface="Century Gothic"/>
              </a:rPr>
              <a:t>OneTravel</a:t>
            </a:r>
            <a:r>
              <a:rPr lang="en-US" sz="1600" b="0" i="0">
                <a:solidFill>
                  <a:schemeClr val="dk1"/>
                </a:solidFill>
                <a:latin typeface="Century Gothic"/>
                <a:ea typeface="Century Gothic"/>
                <a:cs typeface="Century Gothic"/>
                <a:sym typeface="Century Gothic"/>
              </a:rPr>
              <a:t> doesn’t include any such feature. </a:t>
            </a:r>
          </a:p>
          <a:p>
            <a:pPr marL="342900" marR="0" lvl="0" indent="-342900" algn="l" rtl="0">
              <a:spcBef>
                <a:spcPts val="0"/>
              </a:spcBef>
              <a:spcAft>
                <a:spcPts val="0"/>
              </a:spcAft>
              <a:buClr>
                <a:schemeClr val="accent1"/>
              </a:buClr>
              <a:buSzPts val="1280"/>
              <a:buFont typeface="Noto Sans Symbols"/>
              <a:buNone/>
            </a:pPr>
            <a:endParaRPr sz="1600" b="0" i="0">
              <a:solidFill>
                <a:schemeClr val="dk1"/>
              </a:solidFill>
              <a:latin typeface="Century Gothic"/>
              <a:ea typeface="Century Gothic"/>
              <a:cs typeface="Century Gothic"/>
              <a:sym typeface="Century Gothic"/>
            </a:endParaRPr>
          </a:p>
        </p:txBody>
      </p:sp>
      <p:pic>
        <p:nvPicPr>
          <p:cNvPr id="335" name="Shape 335"/>
          <p:cNvPicPr preferRelativeResize="0"/>
          <p:nvPr/>
        </p:nvPicPr>
        <p:blipFill rotWithShape="1">
          <a:blip r:embed="rId3">
            <a:alphaModFix/>
          </a:blip>
          <a:srcRect t="4096" r="50873"/>
          <a:stretch/>
        </p:blipFill>
        <p:spPr>
          <a:xfrm>
            <a:off x="1395603" y="1096903"/>
            <a:ext cx="4343400" cy="2743200"/>
          </a:xfrm>
          <a:prstGeom prst="rect">
            <a:avLst/>
          </a:prstGeom>
          <a:noFill/>
          <a:ln>
            <a:noFill/>
          </a:ln>
          <a:effectLst>
            <a:outerShdw blurRad="190500" algn="tl" rotWithShape="0">
              <a:srgbClr val="000000">
                <a:alpha val="69803"/>
              </a:srgbClr>
            </a:outerShdw>
          </a:effectLst>
        </p:spPr>
      </p:pic>
      <p:pic>
        <p:nvPicPr>
          <p:cNvPr id="336" name="Shape 336"/>
          <p:cNvPicPr preferRelativeResize="0"/>
          <p:nvPr/>
        </p:nvPicPr>
        <p:blipFill rotWithShape="1">
          <a:blip r:embed="rId3">
            <a:alphaModFix/>
          </a:blip>
          <a:srcRect l="50137" t="7276"/>
          <a:stretch/>
        </p:blipFill>
        <p:spPr>
          <a:xfrm>
            <a:off x="1395603" y="3988198"/>
            <a:ext cx="4343400" cy="274320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40"/>
        <p:cNvGrpSpPr/>
        <p:nvPr/>
      </p:nvGrpSpPr>
      <p:grpSpPr>
        <a:xfrm>
          <a:off x="0" y="0"/>
          <a:ext cx="0" cy="0"/>
          <a:chOff x="0" y="0"/>
          <a:chExt cx="0" cy="0"/>
        </a:xfrm>
      </p:grpSpPr>
      <p:sp>
        <p:nvSpPr>
          <p:cNvPr id="341" name="Shape 341"/>
          <p:cNvSpPr txBox="1"/>
          <p:nvPr/>
        </p:nvSpPr>
        <p:spPr>
          <a:xfrm>
            <a:off x="342900" y="0"/>
            <a:ext cx="11506200" cy="584700"/>
          </a:xfrm>
          <a:prstGeom prst="rect">
            <a:avLst/>
          </a:prstGeom>
          <a:noFill/>
          <a:ln>
            <a:noFill/>
          </a:ln>
        </p:spPr>
        <p:txBody>
          <a:bodyPr wrap="square" lIns="91425" tIns="45700" rIns="91425" bIns="45700" anchor="t" anchorCtr="0">
            <a:noAutofit/>
          </a:bodyPr>
          <a:lstStyle/>
          <a:p>
            <a:pPr marL="0" marR="0" lvl="0" indent="-203200" algn="ctr" rtl="0">
              <a:spcBef>
                <a:spcPts val="0"/>
              </a:spcBef>
              <a:spcAft>
                <a:spcPts val="0"/>
              </a:spcAft>
              <a:buClr>
                <a:schemeClr val="dk1"/>
              </a:buClr>
              <a:buSzPts val="3200"/>
              <a:buFont typeface="Calibri"/>
              <a:buNone/>
            </a:pPr>
            <a:r>
              <a:rPr lang="en-US" sz="3200">
                <a:solidFill>
                  <a:srgbClr val="595959"/>
                </a:solidFill>
                <a:latin typeface="Calibri"/>
                <a:ea typeface="Calibri"/>
                <a:cs typeface="Calibri"/>
                <a:sym typeface="Calibri"/>
              </a:rPr>
              <a:t>c</a:t>
            </a:r>
            <a:r>
              <a:rPr lang="en-US" sz="3200" b="0" i="0" u="none" strike="noStrike" cap="none">
                <a:solidFill>
                  <a:srgbClr val="595959"/>
                </a:solidFill>
                <a:latin typeface="Calibri"/>
                <a:ea typeface="Calibri"/>
                <a:cs typeface="Calibri"/>
                <a:sym typeface="Calibri"/>
              </a:rPr>
              <a:t>heapOair vs OneTravel</a:t>
            </a:r>
          </a:p>
          <a:p>
            <a:pPr marL="0" marR="0" lvl="0" indent="-203200" algn="ctr" rtl="0">
              <a:spcBef>
                <a:spcPts val="0"/>
              </a:spcBef>
              <a:buClr>
                <a:schemeClr val="dk1"/>
              </a:buClr>
              <a:buSzPts val="3200"/>
              <a:buFont typeface="Calibri"/>
              <a:buNone/>
            </a:pPr>
            <a:r>
              <a:rPr lang="en-US" sz="3200" b="0" i="0" u="none" strike="noStrike" cap="none">
                <a:solidFill>
                  <a:srgbClr val="595959"/>
                </a:solidFill>
                <a:latin typeface="Calibri"/>
                <a:ea typeface="Calibri"/>
                <a:cs typeface="Calibri"/>
                <a:sym typeface="Calibri"/>
              </a:rPr>
              <a:t>Booking Flight</a:t>
            </a:r>
          </a:p>
        </p:txBody>
      </p:sp>
      <p:sp>
        <p:nvSpPr>
          <p:cNvPr id="342" name="Shape 342"/>
          <p:cNvSpPr txBox="1"/>
          <p:nvPr/>
        </p:nvSpPr>
        <p:spPr>
          <a:xfrm>
            <a:off x="6491164" y="2599422"/>
            <a:ext cx="4938835" cy="274320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280"/>
              <a:buFont typeface="Noto Sans Symbols"/>
              <a:buChar char="▶"/>
            </a:pPr>
            <a:r>
              <a:rPr lang="en-US" sz="1600" b="0" i="0">
                <a:solidFill>
                  <a:schemeClr val="dk1"/>
                </a:solidFill>
                <a:latin typeface="Century Gothic"/>
                <a:ea typeface="Century Gothic"/>
                <a:cs typeface="Century Gothic"/>
                <a:sym typeface="Century Gothic"/>
              </a:rPr>
              <a:t>Once the flights are selected, the booking page is displayed.</a:t>
            </a:r>
          </a:p>
          <a:p>
            <a:pPr marL="742950" marR="0" lvl="1" indent="-285750" algn="l" rtl="0">
              <a:spcBef>
                <a:spcPts val="0"/>
              </a:spcBef>
              <a:spcAft>
                <a:spcPts val="0"/>
              </a:spcAft>
              <a:buClr>
                <a:schemeClr val="accent1"/>
              </a:buClr>
              <a:buSzPts val="1040"/>
              <a:buFont typeface="Courier New"/>
              <a:buChar char="o"/>
            </a:pPr>
            <a:r>
              <a:rPr lang="en-US" sz="1300" b="1" i="0" u="none" strike="noStrike" cap="none">
                <a:solidFill>
                  <a:schemeClr val="dk1"/>
                </a:solidFill>
                <a:latin typeface="Century Gothic"/>
                <a:ea typeface="Century Gothic"/>
                <a:cs typeface="Century Gothic"/>
                <a:sym typeface="Century Gothic"/>
              </a:rPr>
              <a:t>OneTravel</a:t>
            </a:r>
            <a:r>
              <a:rPr lang="en-US" sz="1300" b="0" i="0" u="none" strike="noStrike" cap="none">
                <a:solidFill>
                  <a:schemeClr val="dk1"/>
                </a:solidFill>
                <a:latin typeface="Century Gothic"/>
                <a:ea typeface="Century Gothic"/>
                <a:cs typeface="Century Gothic"/>
                <a:sym typeface="Century Gothic"/>
              </a:rPr>
              <a:t> shows the fare summary on the right side of the pane that remains frozen as the users scroll through the page. </a:t>
            </a:r>
            <a:r>
              <a:rPr lang="en-US" sz="1300" b="1" i="0" u="none" strike="noStrike" cap="none">
                <a:solidFill>
                  <a:schemeClr val="dk1"/>
                </a:solidFill>
                <a:latin typeface="Century Gothic"/>
                <a:ea typeface="Century Gothic"/>
                <a:cs typeface="Century Gothic"/>
                <a:sym typeface="Century Gothic"/>
              </a:rPr>
              <a:t>cheapOair</a:t>
            </a:r>
            <a:r>
              <a:rPr lang="en-US" sz="1300" b="0" i="0" u="none" strike="noStrike" cap="none">
                <a:solidFill>
                  <a:schemeClr val="dk1"/>
                </a:solidFill>
                <a:latin typeface="Century Gothic"/>
                <a:ea typeface="Century Gothic"/>
                <a:cs typeface="Century Gothic"/>
                <a:sym typeface="Century Gothic"/>
              </a:rPr>
              <a:t> doesn’t have this feature.</a:t>
            </a:r>
          </a:p>
          <a:p>
            <a:pPr marL="742950" marR="0" lvl="1" indent="-285750" algn="l" rtl="0">
              <a:spcBef>
                <a:spcPts val="0"/>
              </a:spcBef>
              <a:spcAft>
                <a:spcPts val="0"/>
              </a:spcAft>
              <a:buClr>
                <a:schemeClr val="accent1"/>
              </a:buClr>
              <a:buSzPts val="1040"/>
              <a:buFont typeface="Courier New"/>
              <a:buChar char="o"/>
            </a:pPr>
            <a:r>
              <a:rPr lang="en-US" sz="1300" b="0" i="0" u="none" strike="noStrike" cap="none">
                <a:solidFill>
                  <a:schemeClr val="dk1"/>
                </a:solidFill>
                <a:latin typeface="Century Gothic"/>
                <a:ea typeface="Century Gothic"/>
                <a:cs typeface="Century Gothic"/>
                <a:sym typeface="Century Gothic"/>
              </a:rPr>
              <a:t>The users can also add travel protection through this fare summary instead of scrolling down the entire page. The Final Total Price reflects immediately.</a:t>
            </a:r>
          </a:p>
          <a:p>
            <a:pPr marL="342900" marR="0" lvl="0" indent="-342900" algn="l" rtl="0">
              <a:spcBef>
                <a:spcPts val="0"/>
              </a:spcBef>
              <a:spcAft>
                <a:spcPts val="0"/>
              </a:spcAft>
              <a:buClr>
                <a:schemeClr val="accent1"/>
              </a:buClr>
              <a:buSzPts val="1280"/>
              <a:buFont typeface="Noto Sans Symbols"/>
              <a:buNone/>
            </a:pPr>
            <a:endParaRPr sz="1600" b="0" i="0">
              <a:solidFill>
                <a:schemeClr val="dk1"/>
              </a:solidFill>
              <a:latin typeface="Century Gothic"/>
              <a:ea typeface="Century Gothic"/>
              <a:cs typeface="Century Gothic"/>
              <a:sym typeface="Century Gothic"/>
            </a:endParaRPr>
          </a:p>
        </p:txBody>
      </p:sp>
      <p:pic>
        <p:nvPicPr>
          <p:cNvPr id="343" name="Shape 343"/>
          <p:cNvPicPr preferRelativeResize="0"/>
          <p:nvPr/>
        </p:nvPicPr>
        <p:blipFill rotWithShape="1">
          <a:blip r:embed="rId3">
            <a:alphaModFix/>
          </a:blip>
          <a:srcRect t="1229" r="51207" b="4509"/>
          <a:stretch/>
        </p:blipFill>
        <p:spPr>
          <a:xfrm>
            <a:off x="1357437" y="1098195"/>
            <a:ext cx="4343400" cy="2743200"/>
          </a:xfrm>
          <a:prstGeom prst="rect">
            <a:avLst/>
          </a:prstGeom>
          <a:noFill/>
          <a:ln>
            <a:noFill/>
          </a:ln>
          <a:effectLst>
            <a:outerShdw blurRad="190500" algn="tl" rotWithShape="0">
              <a:srgbClr val="000000">
                <a:alpha val="69803"/>
              </a:srgbClr>
            </a:outerShdw>
          </a:effectLst>
        </p:spPr>
      </p:pic>
      <p:pic>
        <p:nvPicPr>
          <p:cNvPr id="344" name="Shape 344"/>
          <p:cNvPicPr preferRelativeResize="0"/>
          <p:nvPr/>
        </p:nvPicPr>
        <p:blipFill rotWithShape="1">
          <a:blip r:embed="rId3">
            <a:alphaModFix/>
          </a:blip>
          <a:srcRect l="49797" t="7259" r="815" b="1812"/>
          <a:stretch/>
        </p:blipFill>
        <p:spPr>
          <a:xfrm>
            <a:off x="1357437" y="3973371"/>
            <a:ext cx="4343400" cy="274320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50" name="Shape 350"/>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51" name="Shape 35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352" name="Shape 352"/>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53" name="Shape 353"/>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354" name="Shape 35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pic>
        <p:nvPicPr>
          <p:cNvPr id="355" name="Shape 355" descr="Image result for hd travel pictures"/>
          <p:cNvPicPr preferRelativeResize="0"/>
          <p:nvPr/>
        </p:nvPicPr>
        <p:blipFill rotWithShape="1">
          <a:blip r:embed="rId8">
            <a:alphaModFix amt="25000"/>
          </a:blip>
          <a:srcRect t="9091" r="9091"/>
          <a:stretch/>
        </p:blipFill>
        <p:spPr>
          <a:xfrm>
            <a:off x="0" y="0"/>
            <a:ext cx="12192000" cy="6858000"/>
          </a:xfrm>
          <a:prstGeom prst="rect">
            <a:avLst/>
          </a:prstGeom>
          <a:noFill/>
          <a:ln>
            <a:noFill/>
          </a:ln>
        </p:spPr>
      </p:pic>
      <p:sp>
        <p:nvSpPr>
          <p:cNvPr id="356" name="Shape 35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357" name="Shape 357"/>
          <p:cNvSpPr txBox="1">
            <a:spLocks noGrp="1"/>
          </p:cNvSpPr>
          <p:nvPr>
            <p:ph type="title"/>
          </p:nvPr>
        </p:nvSpPr>
        <p:spPr>
          <a:xfrm>
            <a:off x="2876751" y="1599626"/>
            <a:ext cx="8825658" cy="3329581"/>
          </a:xfrm>
          <a:prstGeom prst="rect">
            <a:avLst/>
          </a:prstGeom>
          <a:noFill/>
          <a:ln>
            <a:noFill/>
          </a:ln>
        </p:spPr>
        <p:txBody>
          <a:bodyPr wrap="square" lIns="91425" tIns="45700" rIns="91425" bIns="45700" anchor="b" anchorCtr="0">
            <a:noAutofit/>
          </a:bodyPr>
          <a:lstStyle/>
          <a:p>
            <a:pPr marL="0" marR="0" lvl="0" indent="-381000" algn="r" rtl="0">
              <a:spcBef>
                <a:spcPts val="0"/>
              </a:spcBef>
              <a:buClr>
                <a:schemeClr val="dk1"/>
              </a:buClr>
              <a:buSzPts val="6000"/>
              <a:buFont typeface="Century Gothic"/>
              <a:buNone/>
            </a:pPr>
            <a:r>
              <a:rPr lang="en-US" sz="7200" b="0" i="0" u="none" strike="noStrike" cap="none">
                <a:solidFill>
                  <a:schemeClr val="lt2"/>
                </a:solidFill>
                <a:latin typeface="Century Gothic"/>
                <a:ea typeface="Century Gothic"/>
                <a:cs typeface="Century Gothic"/>
                <a:sym typeface="Century Gothic"/>
              </a:rPr>
              <a:t>Diagrams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1"/>
        <p:cNvGrpSpPr/>
        <p:nvPr/>
      </p:nvGrpSpPr>
      <p:grpSpPr>
        <a:xfrm>
          <a:off x="0" y="0"/>
          <a:ext cx="0" cy="0"/>
          <a:chOff x="0" y="0"/>
          <a:chExt cx="0" cy="0"/>
        </a:xfrm>
      </p:grpSpPr>
      <p:pic>
        <p:nvPicPr>
          <p:cNvPr id="362" name="Shape 362" descr="A picture containing plate, white, table, electronics  Description generated with very high confidence"/>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63" name="Shape 363" descr="A picture containing plate  Description generated with very high confidence"/>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64" name="Shape 36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365" name="Shape 365" descr="A picture containing plate, white  Description generated with high confidence"/>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66" name="Shape 366" descr="A picture containing white, water, indoor  Description generated with very high confidence"/>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367" name="Shape 36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368" name="Shape 368"/>
          <p:cNvSpPr/>
          <p:nvPr/>
        </p:nvSpPr>
        <p:spPr>
          <a:xfrm>
            <a:off x="0" y="0"/>
            <a:ext cx="7157124" cy="68580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369" name="Shape 369"/>
          <p:cNvSpPr/>
          <p:nvPr/>
        </p:nvSpPr>
        <p:spPr>
          <a:xfrm flipH="1">
            <a:off x="7463681" y="-1"/>
            <a:ext cx="559472" cy="3709642"/>
          </a:xfrm>
          <a:custGeom>
            <a:avLst/>
            <a:gdLst/>
            <a:ahLst/>
            <a:cxnLst/>
            <a:rect l="0" t="0" r="0" b="0"/>
            <a:pathLst>
              <a:path w="120000" h="120000" extrusionOk="0">
                <a:moveTo>
                  <a:pt x="0" y="0"/>
                </a:moveTo>
                <a:lnTo>
                  <a:pt x="101656" y="0"/>
                </a:lnTo>
                <a:lnTo>
                  <a:pt x="104206" y="5214"/>
                </a:lnTo>
                <a:cubicBezTo>
                  <a:pt x="118410" y="37128"/>
                  <a:pt x="127071" y="99850"/>
                  <a:pt x="112380" y="118788"/>
                </a:cubicBezTo>
                <a:cubicBezTo>
                  <a:pt x="107424" y="119188"/>
                  <a:pt x="102494" y="119600"/>
                  <a:pt x="97537" y="120000"/>
                </a:cubicBezTo>
                <a:lnTo>
                  <a:pt x="96138" y="113557"/>
                </a:lnTo>
                <a:lnTo>
                  <a:pt x="95139" y="110260"/>
                </a:lnTo>
                <a:lnTo>
                  <a:pt x="94139" y="106891"/>
                </a:lnTo>
                <a:lnTo>
                  <a:pt x="93075" y="103474"/>
                </a:lnTo>
                <a:lnTo>
                  <a:pt x="91711" y="100036"/>
                </a:lnTo>
                <a:lnTo>
                  <a:pt x="90296" y="96539"/>
                </a:lnTo>
                <a:lnTo>
                  <a:pt x="88868" y="92981"/>
                </a:lnTo>
                <a:lnTo>
                  <a:pt x="87262" y="89377"/>
                </a:lnTo>
                <a:lnTo>
                  <a:pt x="85311" y="85740"/>
                </a:lnTo>
                <a:lnTo>
                  <a:pt x="83468" y="82054"/>
                </a:lnTo>
                <a:lnTo>
                  <a:pt x="81339" y="78335"/>
                </a:lnTo>
                <a:lnTo>
                  <a:pt x="78999" y="74582"/>
                </a:lnTo>
                <a:lnTo>
                  <a:pt x="76672" y="70817"/>
                </a:lnTo>
                <a:lnTo>
                  <a:pt x="73994" y="67008"/>
                </a:lnTo>
                <a:lnTo>
                  <a:pt x="71309" y="63150"/>
                </a:lnTo>
                <a:lnTo>
                  <a:pt x="68447" y="59319"/>
                </a:lnTo>
                <a:lnTo>
                  <a:pt x="65291" y="55443"/>
                </a:lnTo>
                <a:lnTo>
                  <a:pt x="61919" y="51520"/>
                </a:lnTo>
                <a:lnTo>
                  <a:pt x="58565" y="47598"/>
                </a:lnTo>
                <a:lnTo>
                  <a:pt x="54868" y="43680"/>
                </a:lnTo>
                <a:lnTo>
                  <a:pt x="50846" y="39693"/>
                </a:lnTo>
                <a:lnTo>
                  <a:pt x="46863" y="35779"/>
                </a:lnTo>
                <a:lnTo>
                  <a:pt x="42516" y="31796"/>
                </a:lnTo>
                <a:lnTo>
                  <a:pt x="37996" y="27779"/>
                </a:lnTo>
                <a:lnTo>
                  <a:pt x="33363" y="23836"/>
                </a:lnTo>
                <a:lnTo>
                  <a:pt x="28265" y="19850"/>
                </a:lnTo>
                <a:lnTo>
                  <a:pt x="22976" y="15866"/>
                </a:lnTo>
                <a:lnTo>
                  <a:pt x="17706" y="11883"/>
                </a:lnTo>
                <a:lnTo>
                  <a:pt x="11927" y="7917"/>
                </a:lnTo>
                <a:lnTo>
                  <a:pt x="6033" y="3953"/>
                </a:lnTo>
                <a:lnTo>
                  <a:pt x="0" y="0"/>
                </a:lnTo>
                <a:close/>
              </a:path>
            </a:pathLst>
          </a:custGeom>
          <a:solidFill>
            <a:schemeClr val="lt1">
              <a:alpha val="20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370" name="Shape 370"/>
          <p:cNvSpPr/>
          <p:nvPr/>
        </p:nvSpPr>
        <p:spPr>
          <a:xfrm rot="5400000" flipH="1">
            <a:off x="3708596" y="2756642"/>
            <a:ext cx="6858000" cy="1344715"/>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rgbClr val="FFFFFF"/>
          </a:solidFill>
          <a:ln>
            <a:noFill/>
          </a:ln>
        </p:spPr>
      </p:sp>
      <p:sp>
        <p:nvSpPr>
          <p:cNvPr id="371" name="Shape 371"/>
          <p:cNvSpPr txBox="1">
            <a:spLocks noGrp="1"/>
          </p:cNvSpPr>
          <p:nvPr>
            <p:ph type="title"/>
          </p:nvPr>
        </p:nvSpPr>
        <p:spPr>
          <a:xfrm>
            <a:off x="8191925" y="1325880"/>
            <a:ext cx="3352375" cy="3066507"/>
          </a:xfrm>
          <a:prstGeom prst="rect">
            <a:avLst/>
          </a:prstGeom>
          <a:noFill/>
          <a:ln>
            <a:noFill/>
          </a:ln>
        </p:spPr>
        <p:txBody>
          <a:bodyPr wrap="square" lIns="91425" tIns="45700" rIns="91425" bIns="45700" anchor="b" anchorCtr="0">
            <a:noAutofit/>
          </a:bodyPr>
          <a:lstStyle/>
          <a:p>
            <a:pPr marL="0" marR="0" lvl="0" indent="-342900" algn="l" rtl="0">
              <a:spcBef>
                <a:spcPts val="0"/>
              </a:spcBef>
              <a:buClr>
                <a:schemeClr val="lt2"/>
              </a:buClr>
              <a:buSzPts val="5400"/>
              <a:buFont typeface="Century Gothic"/>
              <a:buNone/>
            </a:pPr>
            <a:r>
              <a:rPr lang="en-US" sz="5400" b="0" i="0" u="none" strike="noStrike" cap="none">
                <a:solidFill>
                  <a:schemeClr val="lt2"/>
                </a:solidFill>
                <a:latin typeface="Century Gothic"/>
                <a:ea typeface="Century Gothic"/>
                <a:cs typeface="Century Gothic"/>
                <a:sym typeface="Century Gothic"/>
              </a:rPr>
              <a:t>Use Case Diagram</a:t>
            </a:r>
          </a:p>
        </p:txBody>
      </p:sp>
      <p:pic>
        <p:nvPicPr>
          <p:cNvPr id="372" name="Shape 372"/>
          <p:cNvPicPr preferRelativeResize="0"/>
          <p:nvPr/>
        </p:nvPicPr>
        <p:blipFill rotWithShape="1">
          <a:blip r:embed="rId8">
            <a:alphaModFix/>
          </a:blip>
          <a:srcRect/>
          <a:stretch/>
        </p:blipFill>
        <p:spPr>
          <a:xfrm>
            <a:off x="1022134" y="76199"/>
            <a:ext cx="5588001" cy="670559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76"/>
        <p:cNvGrpSpPr/>
        <p:nvPr/>
      </p:nvGrpSpPr>
      <p:grpSpPr>
        <a:xfrm>
          <a:off x="0" y="0"/>
          <a:ext cx="0" cy="0"/>
          <a:chOff x="0" y="0"/>
          <a:chExt cx="0" cy="0"/>
        </a:xfrm>
      </p:grpSpPr>
      <p:pic>
        <p:nvPicPr>
          <p:cNvPr id="377" name="Shape 377" descr="A picture containing plate, white, table, electronics  Description generated with very high confidence"/>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78" name="Shape 378" descr="A picture containing plate  Description generated with very high confidence"/>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79" name="Shape 379"/>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380" name="Shape 380" descr="A picture containing plate, white  Description generated with high confidence"/>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81" name="Shape 381" descr="A picture containing white, water, indoor  Description generated with very high confidence"/>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382" name="Shape 38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383" name="Shape 383"/>
          <p:cNvSpPr/>
          <p:nvPr/>
        </p:nvSpPr>
        <p:spPr>
          <a:xfrm>
            <a:off x="0" y="0"/>
            <a:ext cx="7157124" cy="68580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384" name="Shape 384"/>
          <p:cNvSpPr/>
          <p:nvPr/>
        </p:nvSpPr>
        <p:spPr>
          <a:xfrm flipH="1">
            <a:off x="7463681" y="-1"/>
            <a:ext cx="559472" cy="3709642"/>
          </a:xfrm>
          <a:custGeom>
            <a:avLst/>
            <a:gdLst/>
            <a:ahLst/>
            <a:cxnLst/>
            <a:rect l="0" t="0" r="0" b="0"/>
            <a:pathLst>
              <a:path w="120000" h="120000" extrusionOk="0">
                <a:moveTo>
                  <a:pt x="0" y="0"/>
                </a:moveTo>
                <a:lnTo>
                  <a:pt x="101656" y="0"/>
                </a:lnTo>
                <a:lnTo>
                  <a:pt x="104206" y="5214"/>
                </a:lnTo>
                <a:cubicBezTo>
                  <a:pt x="118410" y="37128"/>
                  <a:pt x="127071" y="99850"/>
                  <a:pt x="112380" y="118788"/>
                </a:cubicBezTo>
                <a:cubicBezTo>
                  <a:pt x="107424" y="119188"/>
                  <a:pt x="102494" y="119600"/>
                  <a:pt x="97537" y="120000"/>
                </a:cubicBezTo>
                <a:lnTo>
                  <a:pt x="96138" y="113557"/>
                </a:lnTo>
                <a:lnTo>
                  <a:pt x="95139" y="110260"/>
                </a:lnTo>
                <a:lnTo>
                  <a:pt x="94139" y="106891"/>
                </a:lnTo>
                <a:lnTo>
                  <a:pt x="93075" y="103474"/>
                </a:lnTo>
                <a:lnTo>
                  <a:pt x="91711" y="100036"/>
                </a:lnTo>
                <a:lnTo>
                  <a:pt x="90296" y="96539"/>
                </a:lnTo>
                <a:lnTo>
                  <a:pt x="88868" y="92981"/>
                </a:lnTo>
                <a:lnTo>
                  <a:pt x="87262" y="89377"/>
                </a:lnTo>
                <a:lnTo>
                  <a:pt x="85311" y="85740"/>
                </a:lnTo>
                <a:lnTo>
                  <a:pt x="83468" y="82054"/>
                </a:lnTo>
                <a:lnTo>
                  <a:pt x="81339" y="78335"/>
                </a:lnTo>
                <a:lnTo>
                  <a:pt x="78999" y="74582"/>
                </a:lnTo>
                <a:lnTo>
                  <a:pt x="76672" y="70817"/>
                </a:lnTo>
                <a:lnTo>
                  <a:pt x="73994" y="67008"/>
                </a:lnTo>
                <a:lnTo>
                  <a:pt x="71309" y="63150"/>
                </a:lnTo>
                <a:lnTo>
                  <a:pt x="68447" y="59319"/>
                </a:lnTo>
                <a:lnTo>
                  <a:pt x="65291" y="55443"/>
                </a:lnTo>
                <a:lnTo>
                  <a:pt x="61919" y="51520"/>
                </a:lnTo>
                <a:lnTo>
                  <a:pt x="58565" y="47598"/>
                </a:lnTo>
                <a:lnTo>
                  <a:pt x="54868" y="43680"/>
                </a:lnTo>
                <a:lnTo>
                  <a:pt x="50846" y="39693"/>
                </a:lnTo>
                <a:lnTo>
                  <a:pt x="46863" y="35779"/>
                </a:lnTo>
                <a:lnTo>
                  <a:pt x="42516" y="31796"/>
                </a:lnTo>
                <a:lnTo>
                  <a:pt x="37996" y="27779"/>
                </a:lnTo>
                <a:lnTo>
                  <a:pt x="33363" y="23836"/>
                </a:lnTo>
                <a:lnTo>
                  <a:pt x="28265" y="19850"/>
                </a:lnTo>
                <a:lnTo>
                  <a:pt x="22976" y="15866"/>
                </a:lnTo>
                <a:lnTo>
                  <a:pt x="17706" y="11883"/>
                </a:lnTo>
                <a:lnTo>
                  <a:pt x="11927" y="7917"/>
                </a:lnTo>
                <a:lnTo>
                  <a:pt x="6033" y="3953"/>
                </a:lnTo>
                <a:lnTo>
                  <a:pt x="0" y="0"/>
                </a:lnTo>
                <a:close/>
              </a:path>
            </a:pathLst>
          </a:custGeom>
          <a:solidFill>
            <a:schemeClr val="lt1">
              <a:alpha val="20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385" name="Shape 385"/>
          <p:cNvSpPr/>
          <p:nvPr/>
        </p:nvSpPr>
        <p:spPr>
          <a:xfrm rot="5400000" flipH="1">
            <a:off x="3708596" y="2756642"/>
            <a:ext cx="6858000" cy="1344715"/>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rgbClr val="FFFFFF"/>
          </a:solidFill>
          <a:ln>
            <a:noFill/>
          </a:ln>
        </p:spPr>
      </p:sp>
      <p:sp>
        <p:nvSpPr>
          <p:cNvPr id="386" name="Shape 386"/>
          <p:cNvSpPr txBox="1">
            <a:spLocks noGrp="1"/>
          </p:cNvSpPr>
          <p:nvPr>
            <p:ph type="title"/>
          </p:nvPr>
        </p:nvSpPr>
        <p:spPr>
          <a:xfrm>
            <a:off x="8260436" y="1805811"/>
            <a:ext cx="3352375" cy="3066507"/>
          </a:xfrm>
          <a:prstGeom prst="rect">
            <a:avLst/>
          </a:prstGeom>
          <a:noFill/>
          <a:ln>
            <a:noFill/>
          </a:ln>
        </p:spPr>
        <p:txBody>
          <a:bodyPr wrap="square" lIns="91425" tIns="45700" rIns="91425" bIns="45700" anchor="b" anchorCtr="0">
            <a:noAutofit/>
          </a:bodyPr>
          <a:lstStyle/>
          <a:p>
            <a:pPr marL="0" marR="0" lvl="0" indent="-308610" algn="ctr" rtl="0">
              <a:spcBef>
                <a:spcPts val="0"/>
              </a:spcBef>
              <a:buClr>
                <a:schemeClr val="lt2"/>
              </a:buClr>
              <a:buSzPts val="4860"/>
              <a:buFont typeface="Century Gothic"/>
              <a:buNone/>
            </a:pPr>
            <a:r>
              <a:rPr lang="en-US" sz="4860" b="0" i="0" u="none" strike="noStrike" cap="none">
                <a:solidFill>
                  <a:schemeClr val="lt2"/>
                </a:solidFill>
                <a:latin typeface="Century Gothic"/>
                <a:ea typeface="Century Gothic"/>
                <a:cs typeface="Century Gothic"/>
                <a:sym typeface="Century Gothic"/>
              </a:rPr>
              <a:t>Activity Diagram: Search Flight</a:t>
            </a:r>
          </a:p>
        </p:txBody>
      </p:sp>
      <p:pic>
        <p:nvPicPr>
          <p:cNvPr id="387" name="Shape 387"/>
          <p:cNvPicPr preferRelativeResize="0"/>
          <p:nvPr/>
        </p:nvPicPr>
        <p:blipFill rotWithShape="1">
          <a:blip r:embed="rId8">
            <a:alphaModFix/>
          </a:blip>
          <a:srcRect/>
          <a:stretch/>
        </p:blipFill>
        <p:spPr>
          <a:xfrm>
            <a:off x="1498828" y="304799"/>
            <a:ext cx="4577084" cy="655320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91"/>
        <p:cNvGrpSpPr/>
        <p:nvPr/>
      </p:nvGrpSpPr>
      <p:grpSpPr>
        <a:xfrm>
          <a:off x="0" y="0"/>
          <a:ext cx="0" cy="0"/>
          <a:chOff x="0" y="0"/>
          <a:chExt cx="0" cy="0"/>
        </a:xfrm>
      </p:grpSpPr>
      <p:pic>
        <p:nvPicPr>
          <p:cNvPr id="392" name="Shape 392" descr="A picture containing plate, white, table, electronics  Description generated with very high confidence"/>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93" name="Shape 393" descr="A picture containing plate  Description generated with very high confidence"/>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94" name="Shape 39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395" name="Shape 395" descr="A picture containing plate, white  Description generated with high confidence"/>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96" name="Shape 396" descr="A picture containing white, water, indoor  Description generated with very high confidence"/>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397" name="Shape 39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398" name="Shape 398"/>
          <p:cNvSpPr/>
          <p:nvPr/>
        </p:nvSpPr>
        <p:spPr>
          <a:xfrm>
            <a:off x="0" y="0"/>
            <a:ext cx="7157124" cy="68580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399" name="Shape 399"/>
          <p:cNvSpPr/>
          <p:nvPr/>
        </p:nvSpPr>
        <p:spPr>
          <a:xfrm flipH="1">
            <a:off x="7463681" y="-1"/>
            <a:ext cx="559472" cy="3709642"/>
          </a:xfrm>
          <a:custGeom>
            <a:avLst/>
            <a:gdLst/>
            <a:ahLst/>
            <a:cxnLst/>
            <a:rect l="0" t="0" r="0" b="0"/>
            <a:pathLst>
              <a:path w="120000" h="120000" extrusionOk="0">
                <a:moveTo>
                  <a:pt x="0" y="0"/>
                </a:moveTo>
                <a:lnTo>
                  <a:pt x="101656" y="0"/>
                </a:lnTo>
                <a:lnTo>
                  <a:pt x="104206" y="5214"/>
                </a:lnTo>
                <a:cubicBezTo>
                  <a:pt x="118410" y="37128"/>
                  <a:pt x="127071" y="99850"/>
                  <a:pt x="112380" y="118788"/>
                </a:cubicBezTo>
                <a:cubicBezTo>
                  <a:pt x="107424" y="119188"/>
                  <a:pt x="102494" y="119600"/>
                  <a:pt x="97537" y="120000"/>
                </a:cubicBezTo>
                <a:lnTo>
                  <a:pt x="96138" y="113557"/>
                </a:lnTo>
                <a:lnTo>
                  <a:pt x="95139" y="110260"/>
                </a:lnTo>
                <a:lnTo>
                  <a:pt x="94139" y="106891"/>
                </a:lnTo>
                <a:lnTo>
                  <a:pt x="93075" y="103474"/>
                </a:lnTo>
                <a:lnTo>
                  <a:pt x="91711" y="100036"/>
                </a:lnTo>
                <a:lnTo>
                  <a:pt x="90296" y="96539"/>
                </a:lnTo>
                <a:lnTo>
                  <a:pt x="88868" y="92981"/>
                </a:lnTo>
                <a:lnTo>
                  <a:pt x="87262" y="89377"/>
                </a:lnTo>
                <a:lnTo>
                  <a:pt x="85311" y="85740"/>
                </a:lnTo>
                <a:lnTo>
                  <a:pt x="83468" y="82054"/>
                </a:lnTo>
                <a:lnTo>
                  <a:pt x="81339" y="78335"/>
                </a:lnTo>
                <a:lnTo>
                  <a:pt x="78999" y="74582"/>
                </a:lnTo>
                <a:lnTo>
                  <a:pt x="76672" y="70817"/>
                </a:lnTo>
                <a:lnTo>
                  <a:pt x="73994" y="67008"/>
                </a:lnTo>
                <a:lnTo>
                  <a:pt x="71309" y="63150"/>
                </a:lnTo>
                <a:lnTo>
                  <a:pt x="68447" y="59319"/>
                </a:lnTo>
                <a:lnTo>
                  <a:pt x="65291" y="55443"/>
                </a:lnTo>
                <a:lnTo>
                  <a:pt x="61919" y="51520"/>
                </a:lnTo>
                <a:lnTo>
                  <a:pt x="58565" y="47598"/>
                </a:lnTo>
                <a:lnTo>
                  <a:pt x="54868" y="43680"/>
                </a:lnTo>
                <a:lnTo>
                  <a:pt x="50846" y="39693"/>
                </a:lnTo>
                <a:lnTo>
                  <a:pt x="46863" y="35779"/>
                </a:lnTo>
                <a:lnTo>
                  <a:pt x="42516" y="31796"/>
                </a:lnTo>
                <a:lnTo>
                  <a:pt x="37996" y="27779"/>
                </a:lnTo>
                <a:lnTo>
                  <a:pt x="33363" y="23836"/>
                </a:lnTo>
                <a:lnTo>
                  <a:pt x="28265" y="19850"/>
                </a:lnTo>
                <a:lnTo>
                  <a:pt x="22976" y="15866"/>
                </a:lnTo>
                <a:lnTo>
                  <a:pt x="17706" y="11883"/>
                </a:lnTo>
                <a:lnTo>
                  <a:pt x="11927" y="7917"/>
                </a:lnTo>
                <a:lnTo>
                  <a:pt x="6033" y="3953"/>
                </a:lnTo>
                <a:lnTo>
                  <a:pt x="0" y="0"/>
                </a:lnTo>
                <a:close/>
              </a:path>
            </a:pathLst>
          </a:custGeom>
          <a:solidFill>
            <a:schemeClr val="lt1">
              <a:alpha val="20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400" name="Shape 400"/>
          <p:cNvSpPr/>
          <p:nvPr/>
        </p:nvSpPr>
        <p:spPr>
          <a:xfrm rot="5400000" flipH="1">
            <a:off x="3708596" y="2756642"/>
            <a:ext cx="6858000" cy="1344715"/>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rgbClr val="FFFFFF"/>
          </a:solidFill>
          <a:ln>
            <a:noFill/>
          </a:ln>
        </p:spPr>
      </p:sp>
      <p:sp>
        <p:nvSpPr>
          <p:cNvPr id="401" name="Shape 401"/>
          <p:cNvSpPr txBox="1">
            <a:spLocks noGrp="1"/>
          </p:cNvSpPr>
          <p:nvPr>
            <p:ph type="title"/>
          </p:nvPr>
        </p:nvSpPr>
        <p:spPr>
          <a:xfrm>
            <a:off x="8260436" y="1805811"/>
            <a:ext cx="3352375" cy="3066507"/>
          </a:xfrm>
          <a:prstGeom prst="rect">
            <a:avLst/>
          </a:prstGeom>
          <a:noFill/>
          <a:ln>
            <a:noFill/>
          </a:ln>
        </p:spPr>
        <p:txBody>
          <a:bodyPr wrap="square" lIns="91425" tIns="45700" rIns="91425" bIns="45700" anchor="b" anchorCtr="0">
            <a:noAutofit/>
          </a:bodyPr>
          <a:lstStyle/>
          <a:p>
            <a:pPr marL="0" marR="0" lvl="0" indent="-308610" algn="ctr" rtl="0">
              <a:spcBef>
                <a:spcPts val="0"/>
              </a:spcBef>
              <a:buClr>
                <a:schemeClr val="lt2"/>
              </a:buClr>
              <a:buSzPts val="4860"/>
              <a:buFont typeface="Century Gothic"/>
              <a:buNone/>
            </a:pPr>
            <a:r>
              <a:rPr lang="en-US" sz="4860" b="0" i="0" u="none" strike="noStrike" cap="none">
                <a:solidFill>
                  <a:schemeClr val="lt2"/>
                </a:solidFill>
                <a:latin typeface="Century Gothic"/>
                <a:ea typeface="Century Gothic"/>
                <a:cs typeface="Century Gothic"/>
                <a:sym typeface="Century Gothic"/>
              </a:rPr>
              <a:t>Activity Diagram: Book Flight</a:t>
            </a:r>
          </a:p>
        </p:txBody>
      </p:sp>
      <p:pic>
        <p:nvPicPr>
          <p:cNvPr id="402" name="Shape 402"/>
          <p:cNvPicPr preferRelativeResize="0"/>
          <p:nvPr/>
        </p:nvPicPr>
        <p:blipFill rotWithShape="1">
          <a:blip r:embed="rId8">
            <a:alphaModFix/>
          </a:blip>
          <a:srcRect l="18313" r="41168"/>
          <a:stretch/>
        </p:blipFill>
        <p:spPr>
          <a:xfrm>
            <a:off x="1995069" y="76185"/>
            <a:ext cx="3707723" cy="6705627"/>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06"/>
        <p:cNvGrpSpPr/>
        <p:nvPr/>
      </p:nvGrpSpPr>
      <p:grpSpPr>
        <a:xfrm>
          <a:off x="0" y="0"/>
          <a:ext cx="0" cy="0"/>
          <a:chOff x="0" y="0"/>
          <a:chExt cx="0" cy="0"/>
        </a:xfrm>
      </p:grpSpPr>
      <p:pic>
        <p:nvPicPr>
          <p:cNvPr id="407" name="Shape 407" descr="A picture containing plate, white, table, electronics  Description generated with very high confidence"/>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408" name="Shape 408" descr="A picture containing plate  Description generated with very high confidence"/>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409" name="Shape 409"/>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410" name="Shape 410" descr="A picture containing plate, white  Description generated with high confidence"/>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411" name="Shape 411" descr="A picture containing white, water, indoor  Description generated with very high confidence"/>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412" name="Shape 4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413" name="Shape 413"/>
          <p:cNvSpPr/>
          <p:nvPr/>
        </p:nvSpPr>
        <p:spPr>
          <a:xfrm>
            <a:off x="0" y="0"/>
            <a:ext cx="7157124" cy="68580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414" name="Shape 414"/>
          <p:cNvSpPr/>
          <p:nvPr/>
        </p:nvSpPr>
        <p:spPr>
          <a:xfrm flipH="1">
            <a:off x="7463681" y="-1"/>
            <a:ext cx="559472" cy="3709642"/>
          </a:xfrm>
          <a:custGeom>
            <a:avLst/>
            <a:gdLst/>
            <a:ahLst/>
            <a:cxnLst/>
            <a:rect l="0" t="0" r="0" b="0"/>
            <a:pathLst>
              <a:path w="120000" h="120000" extrusionOk="0">
                <a:moveTo>
                  <a:pt x="0" y="0"/>
                </a:moveTo>
                <a:lnTo>
                  <a:pt x="101656" y="0"/>
                </a:lnTo>
                <a:lnTo>
                  <a:pt x="104206" y="5214"/>
                </a:lnTo>
                <a:cubicBezTo>
                  <a:pt x="118410" y="37128"/>
                  <a:pt x="127071" y="99850"/>
                  <a:pt x="112380" y="118788"/>
                </a:cubicBezTo>
                <a:cubicBezTo>
                  <a:pt x="107424" y="119188"/>
                  <a:pt x="102494" y="119600"/>
                  <a:pt x="97537" y="120000"/>
                </a:cubicBezTo>
                <a:lnTo>
                  <a:pt x="96138" y="113557"/>
                </a:lnTo>
                <a:lnTo>
                  <a:pt x="95139" y="110260"/>
                </a:lnTo>
                <a:lnTo>
                  <a:pt x="94139" y="106891"/>
                </a:lnTo>
                <a:lnTo>
                  <a:pt x="93075" y="103474"/>
                </a:lnTo>
                <a:lnTo>
                  <a:pt x="91711" y="100036"/>
                </a:lnTo>
                <a:lnTo>
                  <a:pt x="90296" y="96539"/>
                </a:lnTo>
                <a:lnTo>
                  <a:pt x="88868" y="92981"/>
                </a:lnTo>
                <a:lnTo>
                  <a:pt x="87262" y="89377"/>
                </a:lnTo>
                <a:lnTo>
                  <a:pt x="85311" y="85740"/>
                </a:lnTo>
                <a:lnTo>
                  <a:pt x="83468" y="82054"/>
                </a:lnTo>
                <a:lnTo>
                  <a:pt x="81339" y="78335"/>
                </a:lnTo>
                <a:lnTo>
                  <a:pt x="78999" y="74582"/>
                </a:lnTo>
                <a:lnTo>
                  <a:pt x="76672" y="70817"/>
                </a:lnTo>
                <a:lnTo>
                  <a:pt x="73994" y="67008"/>
                </a:lnTo>
                <a:lnTo>
                  <a:pt x="71309" y="63150"/>
                </a:lnTo>
                <a:lnTo>
                  <a:pt x="68447" y="59319"/>
                </a:lnTo>
                <a:lnTo>
                  <a:pt x="65291" y="55443"/>
                </a:lnTo>
                <a:lnTo>
                  <a:pt x="61919" y="51520"/>
                </a:lnTo>
                <a:lnTo>
                  <a:pt x="58565" y="47598"/>
                </a:lnTo>
                <a:lnTo>
                  <a:pt x="54868" y="43680"/>
                </a:lnTo>
                <a:lnTo>
                  <a:pt x="50846" y="39693"/>
                </a:lnTo>
                <a:lnTo>
                  <a:pt x="46863" y="35779"/>
                </a:lnTo>
                <a:lnTo>
                  <a:pt x="42516" y="31796"/>
                </a:lnTo>
                <a:lnTo>
                  <a:pt x="37996" y="27779"/>
                </a:lnTo>
                <a:lnTo>
                  <a:pt x="33363" y="23836"/>
                </a:lnTo>
                <a:lnTo>
                  <a:pt x="28265" y="19850"/>
                </a:lnTo>
                <a:lnTo>
                  <a:pt x="22976" y="15866"/>
                </a:lnTo>
                <a:lnTo>
                  <a:pt x="17706" y="11883"/>
                </a:lnTo>
                <a:lnTo>
                  <a:pt x="11927" y="7917"/>
                </a:lnTo>
                <a:lnTo>
                  <a:pt x="6033" y="3953"/>
                </a:lnTo>
                <a:lnTo>
                  <a:pt x="0" y="0"/>
                </a:lnTo>
                <a:close/>
              </a:path>
            </a:pathLst>
          </a:custGeom>
          <a:solidFill>
            <a:schemeClr val="lt1">
              <a:alpha val="20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415" name="Shape 415"/>
          <p:cNvSpPr/>
          <p:nvPr/>
        </p:nvSpPr>
        <p:spPr>
          <a:xfrm rot="5400000" flipH="1">
            <a:off x="3708596" y="2756642"/>
            <a:ext cx="6858000" cy="1344715"/>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rgbClr val="FFFFFF"/>
          </a:solidFill>
          <a:ln>
            <a:noFill/>
          </a:ln>
        </p:spPr>
      </p:sp>
      <p:sp>
        <p:nvSpPr>
          <p:cNvPr id="416" name="Shape 416"/>
          <p:cNvSpPr txBox="1">
            <a:spLocks noGrp="1"/>
          </p:cNvSpPr>
          <p:nvPr>
            <p:ph type="title"/>
          </p:nvPr>
        </p:nvSpPr>
        <p:spPr>
          <a:xfrm>
            <a:off x="8260436" y="1805811"/>
            <a:ext cx="3352375" cy="3066507"/>
          </a:xfrm>
          <a:prstGeom prst="rect">
            <a:avLst/>
          </a:prstGeom>
          <a:noFill/>
          <a:ln>
            <a:noFill/>
          </a:ln>
        </p:spPr>
        <p:txBody>
          <a:bodyPr wrap="square" lIns="91425" tIns="45700" rIns="91425" bIns="45700" anchor="b" anchorCtr="0">
            <a:noAutofit/>
          </a:bodyPr>
          <a:lstStyle/>
          <a:p>
            <a:pPr marL="0" marR="0" lvl="0" indent="-308610" algn="ctr" rtl="0">
              <a:spcBef>
                <a:spcPts val="0"/>
              </a:spcBef>
              <a:buClr>
                <a:schemeClr val="lt2"/>
              </a:buClr>
              <a:buSzPts val="4860"/>
              <a:buFont typeface="Century Gothic"/>
              <a:buNone/>
            </a:pPr>
            <a:r>
              <a:rPr lang="en-US" sz="4860" b="0" i="0" u="none" strike="noStrike" cap="none">
                <a:solidFill>
                  <a:schemeClr val="lt2"/>
                </a:solidFill>
                <a:latin typeface="Century Gothic"/>
                <a:ea typeface="Century Gothic"/>
                <a:cs typeface="Century Gothic"/>
                <a:sym typeface="Century Gothic"/>
              </a:rPr>
              <a:t>Activity Diagram: Cancel Flight</a:t>
            </a:r>
          </a:p>
        </p:txBody>
      </p:sp>
      <p:pic>
        <p:nvPicPr>
          <p:cNvPr id="417" name="Shape 417"/>
          <p:cNvPicPr preferRelativeResize="0"/>
          <p:nvPr/>
        </p:nvPicPr>
        <p:blipFill rotWithShape="1">
          <a:blip r:embed="rId8">
            <a:alphaModFix/>
          </a:blip>
          <a:srcRect l="11399" t="4242" r="28980" b="10715"/>
          <a:stretch/>
        </p:blipFill>
        <p:spPr>
          <a:xfrm>
            <a:off x="1438929" y="189960"/>
            <a:ext cx="5181924" cy="647807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21"/>
        <p:cNvGrpSpPr/>
        <p:nvPr/>
      </p:nvGrpSpPr>
      <p:grpSpPr>
        <a:xfrm>
          <a:off x="0" y="0"/>
          <a:ext cx="0" cy="0"/>
          <a:chOff x="0" y="0"/>
          <a:chExt cx="0" cy="0"/>
        </a:xfrm>
      </p:grpSpPr>
      <p:pic>
        <p:nvPicPr>
          <p:cNvPr id="422" name="Shape 422" descr="A picture containing plate, white, table, electronics  Description generated with very high confidence"/>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423" name="Shape 423" descr="A picture containing plate  Description generated with very high confidence"/>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424" name="Shape 42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425" name="Shape 425" descr="A picture containing plate, white  Description generated with high confidence"/>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426" name="Shape 426" descr="A picture containing white, water, indoor  Description generated with very high confidence"/>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427" name="Shape 42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428" name="Shape 428"/>
          <p:cNvSpPr/>
          <p:nvPr/>
        </p:nvSpPr>
        <p:spPr>
          <a:xfrm>
            <a:off x="0" y="0"/>
            <a:ext cx="7157124" cy="68580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429" name="Shape 429"/>
          <p:cNvSpPr/>
          <p:nvPr/>
        </p:nvSpPr>
        <p:spPr>
          <a:xfrm flipH="1">
            <a:off x="7463681" y="-1"/>
            <a:ext cx="559472" cy="3709642"/>
          </a:xfrm>
          <a:custGeom>
            <a:avLst/>
            <a:gdLst/>
            <a:ahLst/>
            <a:cxnLst/>
            <a:rect l="0" t="0" r="0" b="0"/>
            <a:pathLst>
              <a:path w="120000" h="120000" extrusionOk="0">
                <a:moveTo>
                  <a:pt x="0" y="0"/>
                </a:moveTo>
                <a:lnTo>
                  <a:pt x="101656" y="0"/>
                </a:lnTo>
                <a:lnTo>
                  <a:pt x="104206" y="5214"/>
                </a:lnTo>
                <a:cubicBezTo>
                  <a:pt x="118410" y="37128"/>
                  <a:pt x="127071" y="99850"/>
                  <a:pt x="112380" y="118788"/>
                </a:cubicBezTo>
                <a:cubicBezTo>
                  <a:pt x="107424" y="119188"/>
                  <a:pt x="102494" y="119600"/>
                  <a:pt x="97537" y="120000"/>
                </a:cubicBezTo>
                <a:lnTo>
                  <a:pt x="96138" y="113557"/>
                </a:lnTo>
                <a:lnTo>
                  <a:pt x="95139" y="110260"/>
                </a:lnTo>
                <a:lnTo>
                  <a:pt x="94139" y="106891"/>
                </a:lnTo>
                <a:lnTo>
                  <a:pt x="93075" y="103474"/>
                </a:lnTo>
                <a:lnTo>
                  <a:pt x="91711" y="100036"/>
                </a:lnTo>
                <a:lnTo>
                  <a:pt x="90296" y="96539"/>
                </a:lnTo>
                <a:lnTo>
                  <a:pt x="88868" y="92981"/>
                </a:lnTo>
                <a:lnTo>
                  <a:pt x="87262" y="89377"/>
                </a:lnTo>
                <a:lnTo>
                  <a:pt x="85311" y="85740"/>
                </a:lnTo>
                <a:lnTo>
                  <a:pt x="83468" y="82054"/>
                </a:lnTo>
                <a:lnTo>
                  <a:pt x="81339" y="78335"/>
                </a:lnTo>
                <a:lnTo>
                  <a:pt x="78999" y="74582"/>
                </a:lnTo>
                <a:lnTo>
                  <a:pt x="76672" y="70817"/>
                </a:lnTo>
                <a:lnTo>
                  <a:pt x="73994" y="67008"/>
                </a:lnTo>
                <a:lnTo>
                  <a:pt x="71309" y="63150"/>
                </a:lnTo>
                <a:lnTo>
                  <a:pt x="68447" y="59319"/>
                </a:lnTo>
                <a:lnTo>
                  <a:pt x="65291" y="55443"/>
                </a:lnTo>
                <a:lnTo>
                  <a:pt x="61919" y="51520"/>
                </a:lnTo>
                <a:lnTo>
                  <a:pt x="58565" y="47598"/>
                </a:lnTo>
                <a:lnTo>
                  <a:pt x="54868" y="43680"/>
                </a:lnTo>
                <a:lnTo>
                  <a:pt x="50846" y="39693"/>
                </a:lnTo>
                <a:lnTo>
                  <a:pt x="46863" y="35779"/>
                </a:lnTo>
                <a:lnTo>
                  <a:pt x="42516" y="31796"/>
                </a:lnTo>
                <a:lnTo>
                  <a:pt x="37996" y="27779"/>
                </a:lnTo>
                <a:lnTo>
                  <a:pt x="33363" y="23836"/>
                </a:lnTo>
                <a:lnTo>
                  <a:pt x="28265" y="19850"/>
                </a:lnTo>
                <a:lnTo>
                  <a:pt x="22976" y="15866"/>
                </a:lnTo>
                <a:lnTo>
                  <a:pt x="17706" y="11883"/>
                </a:lnTo>
                <a:lnTo>
                  <a:pt x="11927" y="7917"/>
                </a:lnTo>
                <a:lnTo>
                  <a:pt x="6033" y="3953"/>
                </a:lnTo>
                <a:lnTo>
                  <a:pt x="0" y="0"/>
                </a:lnTo>
                <a:close/>
              </a:path>
            </a:pathLst>
          </a:custGeom>
          <a:solidFill>
            <a:schemeClr val="lt1">
              <a:alpha val="20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entury Gothic"/>
              <a:ea typeface="Century Gothic"/>
              <a:cs typeface="Century Gothic"/>
              <a:sym typeface="Century Gothic"/>
            </a:endParaRPr>
          </a:p>
        </p:txBody>
      </p:sp>
      <p:sp>
        <p:nvSpPr>
          <p:cNvPr id="430" name="Shape 430"/>
          <p:cNvSpPr/>
          <p:nvPr/>
        </p:nvSpPr>
        <p:spPr>
          <a:xfrm rot="5400000" flipH="1">
            <a:off x="3708596" y="2756642"/>
            <a:ext cx="6858000" cy="1344715"/>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rgbClr val="FFFFFF"/>
          </a:solidFill>
          <a:ln>
            <a:noFill/>
          </a:ln>
        </p:spPr>
      </p:sp>
      <p:sp>
        <p:nvSpPr>
          <p:cNvPr id="431" name="Shape 431"/>
          <p:cNvSpPr txBox="1">
            <a:spLocks noGrp="1"/>
          </p:cNvSpPr>
          <p:nvPr>
            <p:ph type="title"/>
          </p:nvPr>
        </p:nvSpPr>
        <p:spPr>
          <a:xfrm>
            <a:off x="8260436" y="1805811"/>
            <a:ext cx="3352375" cy="3066507"/>
          </a:xfrm>
          <a:prstGeom prst="rect">
            <a:avLst/>
          </a:prstGeom>
          <a:noFill/>
          <a:ln>
            <a:noFill/>
          </a:ln>
        </p:spPr>
        <p:txBody>
          <a:bodyPr wrap="square" lIns="91425" tIns="45700" rIns="91425" bIns="45700" anchor="b" anchorCtr="0">
            <a:noAutofit/>
          </a:bodyPr>
          <a:lstStyle/>
          <a:p>
            <a:pPr marL="0" marR="0" lvl="0" indent="-308610" algn="ctr" rtl="0">
              <a:spcBef>
                <a:spcPts val="0"/>
              </a:spcBef>
              <a:buClr>
                <a:schemeClr val="lt2"/>
              </a:buClr>
              <a:buSzPts val="4860"/>
              <a:buFont typeface="Century Gothic"/>
              <a:buNone/>
            </a:pPr>
            <a:r>
              <a:rPr lang="en-US" sz="4860" b="0" i="0" u="none" strike="noStrike" cap="none">
                <a:solidFill>
                  <a:schemeClr val="lt2"/>
                </a:solidFill>
                <a:latin typeface="Century Gothic"/>
                <a:ea typeface="Century Gothic"/>
                <a:cs typeface="Century Gothic"/>
                <a:sym typeface="Century Gothic"/>
              </a:rPr>
              <a:t>Activity Diagram: Book Hotel</a:t>
            </a:r>
          </a:p>
        </p:txBody>
      </p:sp>
      <p:pic>
        <p:nvPicPr>
          <p:cNvPr id="432" name="Shape 432" descr="https://lh3.googleusercontent.com/uhfmmDrwhaflxvinUhEstrLyw_rrr8qk-qJcv266i1R-AMXFjXTC08ARCQtliCgwFvGTKsp5AdlwXvovCzbF-Bqjaqqnh4uwv5QQQ4KcJKCUCA9L2fGRyTOYLDcoLEqB-IcR-Vbup0s"/>
          <p:cNvPicPr preferRelativeResize="0"/>
          <p:nvPr/>
        </p:nvPicPr>
        <p:blipFill rotWithShape="1">
          <a:blip r:embed="rId8">
            <a:alphaModFix/>
          </a:blip>
          <a:srcRect t="3023" b="4054"/>
          <a:stretch/>
        </p:blipFill>
        <p:spPr>
          <a:xfrm>
            <a:off x="2489329" y="0"/>
            <a:ext cx="2922618" cy="68580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36"/>
        <p:cNvGrpSpPr/>
        <p:nvPr/>
      </p:nvGrpSpPr>
      <p:grpSpPr>
        <a:xfrm>
          <a:off x="0" y="0"/>
          <a:ext cx="0" cy="0"/>
          <a:chOff x="0" y="0"/>
          <a:chExt cx="0" cy="0"/>
        </a:xfrm>
      </p:grpSpPr>
      <p:pic>
        <p:nvPicPr>
          <p:cNvPr id="437" name="Shape 437"/>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438" name="Shape 438"/>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439" name="Shape 439"/>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440" name="Shape 440"/>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441" name="Shape 441"/>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442" name="Shape 44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pic>
        <p:nvPicPr>
          <p:cNvPr id="443" name="Shape 443" descr="Image result for hd travel pictures"/>
          <p:cNvPicPr preferRelativeResize="0"/>
          <p:nvPr/>
        </p:nvPicPr>
        <p:blipFill rotWithShape="1">
          <a:blip r:embed="rId8">
            <a:alphaModFix amt="25000"/>
          </a:blip>
          <a:srcRect t="9091" r="9091"/>
          <a:stretch/>
        </p:blipFill>
        <p:spPr>
          <a:xfrm>
            <a:off x="0" y="0"/>
            <a:ext cx="12192000" cy="6858000"/>
          </a:xfrm>
          <a:prstGeom prst="rect">
            <a:avLst/>
          </a:prstGeom>
          <a:noFill/>
          <a:ln>
            <a:noFill/>
          </a:ln>
        </p:spPr>
      </p:pic>
      <p:sp>
        <p:nvSpPr>
          <p:cNvPr id="444" name="Shape 44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445" name="Shape 445"/>
          <p:cNvSpPr txBox="1">
            <a:spLocks noGrp="1"/>
          </p:cNvSpPr>
          <p:nvPr>
            <p:ph type="title"/>
          </p:nvPr>
        </p:nvSpPr>
        <p:spPr>
          <a:xfrm>
            <a:off x="2876751" y="1599626"/>
            <a:ext cx="8825658" cy="3329581"/>
          </a:xfrm>
          <a:prstGeom prst="rect">
            <a:avLst/>
          </a:prstGeom>
          <a:noFill/>
          <a:ln>
            <a:noFill/>
          </a:ln>
        </p:spPr>
        <p:txBody>
          <a:bodyPr wrap="square" lIns="91425" tIns="45700" rIns="91425" bIns="45700" anchor="b" anchorCtr="0">
            <a:noAutofit/>
          </a:bodyPr>
          <a:lstStyle/>
          <a:p>
            <a:pPr marL="0" marR="0" lvl="0" indent="-381000" algn="r" rtl="0">
              <a:spcBef>
                <a:spcPts val="0"/>
              </a:spcBef>
              <a:buClr>
                <a:schemeClr val="dk1"/>
              </a:buClr>
              <a:buSzPts val="6000"/>
              <a:buFont typeface="Century Gothic"/>
              <a:buNone/>
            </a:pPr>
            <a:r>
              <a:rPr lang="en-US" sz="7200" b="0" i="0" u="none" strike="noStrike" cap="none">
                <a:solidFill>
                  <a:schemeClr val="lt2"/>
                </a:solidFill>
                <a:latin typeface="Century Gothic"/>
                <a:ea typeface="Century Gothic"/>
                <a:cs typeface="Century Gothic"/>
                <a:sym typeface="Century Gothic"/>
              </a:rPr>
              <a:t>Wireframes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646111" y="452718"/>
            <a:ext cx="9404723" cy="1400530"/>
          </a:xfrm>
          <a:prstGeom prst="rect">
            <a:avLst/>
          </a:prstGeom>
          <a:noFill/>
          <a:ln>
            <a:noFill/>
          </a:ln>
        </p:spPr>
        <p:txBody>
          <a:bodyPr wrap="square" lIns="91425" tIns="45700" rIns="91425" bIns="45700" anchor="t" anchorCtr="0">
            <a:noAutofit/>
          </a:bodyPr>
          <a:lstStyle/>
          <a:p>
            <a:pPr marL="0" marR="0" lvl="0" indent="-266700" algn="l" rtl="0">
              <a:spcBef>
                <a:spcPts val="0"/>
              </a:spcBef>
              <a:buClr>
                <a:srgbClr val="595959"/>
              </a:buClr>
              <a:buSzPts val="4200"/>
              <a:buFont typeface="Century Gothic"/>
              <a:buNone/>
            </a:pPr>
            <a:r>
              <a:rPr lang="en-US" sz="4200" b="0" i="0" u="none" strike="noStrike" cap="none">
                <a:solidFill>
                  <a:srgbClr val="595959"/>
                </a:solidFill>
                <a:latin typeface="Century Gothic"/>
                <a:ea typeface="Century Gothic"/>
                <a:cs typeface="Century Gothic"/>
                <a:sym typeface="Century Gothic"/>
              </a:rPr>
              <a:t>Wireframe Links</a:t>
            </a:r>
          </a:p>
        </p:txBody>
      </p:sp>
      <p:sp>
        <p:nvSpPr>
          <p:cNvPr id="451" name="Shape 451"/>
          <p:cNvSpPr txBox="1">
            <a:spLocks noGrp="1"/>
          </p:cNvSpPr>
          <p:nvPr>
            <p:ph type="body" idx="1"/>
          </p:nvPr>
        </p:nvSpPr>
        <p:spPr>
          <a:xfrm>
            <a:off x="1103312" y="2052918"/>
            <a:ext cx="8946541" cy="4195481"/>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600"/>
              <a:buFont typeface="Noto Sans Symbols"/>
              <a:buNone/>
            </a:pPr>
            <a:r>
              <a:rPr lang="en-US" u="sng">
                <a:solidFill>
                  <a:srgbClr val="1155CC"/>
                </a:solidFill>
                <a:hlinkClick r:id="rId3"/>
              </a:rPr>
              <a:t>https://drive.google.com/open?id=16eWvV355bKWNI1SZXwfdZjeNCv8802z2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46111" y="452718"/>
            <a:ext cx="9404723" cy="140053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r>
              <a:rPr lang="en-US" sz="4400" b="0" i="0" u="none" strike="noStrike" cap="none">
                <a:solidFill>
                  <a:srgbClr val="595959"/>
                </a:solidFill>
                <a:latin typeface="Calibri"/>
                <a:ea typeface="Calibri"/>
                <a:cs typeface="Calibri"/>
                <a:sym typeface="Calibri"/>
              </a:rPr>
              <a:t>Summary</a:t>
            </a:r>
          </a:p>
        </p:txBody>
      </p:sp>
      <p:sp>
        <p:nvSpPr>
          <p:cNvPr id="169" name="Shape 169"/>
          <p:cNvSpPr txBox="1">
            <a:spLocks noGrp="1"/>
          </p:cNvSpPr>
          <p:nvPr>
            <p:ph type="body" idx="1"/>
          </p:nvPr>
        </p:nvSpPr>
        <p:spPr>
          <a:xfrm>
            <a:off x="1103312" y="2052918"/>
            <a:ext cx="8946541" cy="4352364"/>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chemeClr val="accent1"/>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Conducted on </a:t>
            </a:r>
            <a:r>
              <a:rPr lang="en-US" sz="2400" b="1" i="0" u="none" strike="noStrike" cap="none">
                <a:solidFill>
                  <a:schemeClr val="dk1"/>
                </a:solidFill>
                <a:latin typeface="Century Gothic"/>
                <a:ea typeface="Century Gothic"/>
                <a:cs typeface="Century Gothic"/>
                <a:sym typeface="Century Gothic"/>
              </a:rPr>
              <a:t>Priceline.com </a:t>
            </a:r>
            <a:r>
              <a:rPr lang="en-US" sz="2400" b="0" i="0" u="none" strike="noStrike" cap="none">
                <a:solidFill>
                  <a:schemeClr val="dk1"/>
                </a:solidFill>
                <a:latin typeface="Century Gothic"/>
                <a:ea typeface="Century Gothic"/>
                <a:cs typeface="Century Gothic"/>
                <a:sym typeface="Century Gothic"/>
              </a:rPr>
              <a:t>on November 20, 2017</a:t>
            </a:r>
          </a:p>
          <a:p>
            <a:pPr marL="0" marR="0" lvl="0" indent="-121920" algn="l" rtl="0">
              <a:spcBef>
                <a:spcPts val="0"/>
              </a:spcBef>
              <a:spcAft>
                <a:spcPts val="0"/>
              </a:spcAft>
              <a:buClr>
                <a:schemeClr val="accent1"/>
              </a:buClr>
              <a:buSzPts val="1920"/>
              <a:buFont typeface="Noto Sans Symbols"/>
              <a:buNone/>
            </a:pPr>
            <a:endParaRPr sz="2400" b="0" i="0" u="none" strike="noStrike" cap="none">
              <a:solidFill>
                <a:schemeClr val="dk1"/>
              </a:solidFill>
              <a:latin typeface="Century Gothic"/>
              <a:ea typeface="Century Gothic"/>
              <a:cs typeface="Century Gothic"/>
              <a:sym typeface="Century Gothic"/>
            </a:endParaRPr>
          </a:p>
          <a:p>
            <a:pPr marL="342900" marR="0" lvl="0" indent="-342900" algn="l" rtl="0">
              <a:spcBef>
                <a:spcPts val="0"/>
              </a:spcBef>
              <a:spcAft>
                <a:spcPts val="0"/>
              </a:spcAft>
              <a:buClr>
                <a:schemeClr val="accent1"/>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Users (Ages 25 – 35)</a:t>
            </a:r>
            <a:br>
              <a:rPr lang="en-US" sz="2400" b="0" i="0" u="none" strike="noStrike" cap="none">
                <a:solidFill>
                  <a:schemeClr val="dk1"/>
                </a:solidFill>
                <a:latin typeface="Century Gothic"/>
                <a:ea typeface="Century Gothic"/>
                <a:cs typeface="Century Gothic"/>
                <a:sym typeface="Century Gothic"/>
              </a:rPr>
            </a:br>
            <a:endParaRPr lang="en-US" sz="2400" b="0" i="0" u="none" strike="noStrike" cap="none">
              <a:solidFill>
                <a:schemeClr val="dk1"/>
              </a:solidFill>
              <a:latin typeface="Century Gothic"/>
              <a:ea typeface="Century Gothic"/>
              <a:cs typeface="Century Gothic"/>
              <a:sym typeface="Century Gothic"/>
            </a:endParaRPr>
          </a:p>
          <a:p>
            <a:pPr marL="0" marR="0" lvl="0" indent="-121920" algn="l" rtl="0">
              <a:spcBef>
                <a:spcPts val="0"/>
              </a:spcBef>
              <a:spcAft>
                <a:spcPts val="0"/>
              </a:spcAft>
              <a:buClr>
                <a:schemeClr val="accent1"/>
              </a:buClr>
              <a:buSzPts val="1920"/>
              <a:buFont typeface="Noto Sans Symbols"/>
              <a:buNone/>
            </a:pPr>
            <a:endParaRPr sz="2400" b="0" i="0" u="none" strike="noStrike" cap="none">
              <a:solidFill>
                <a:schemeClr val="dk1"/>
              </a:solidFill>
              <a:latin typeface="Century Gothic"/>
              <a:ea typeface="Century Gothic"/>
              <a:cs typeface="Century Gothic"/>
              <a:sym typeface="Century Gothic"/>
            </a:endParaRPr>
          </a:p>
          <a:p>
            <a:pPr marL="0" marR="0" lvl="0" indent="-121920" algn="l" rtl="0">
              <a:spcBef>
                <a:spcPts val="0"/>
              </a:spcBef>
              <a:spcAft>
                <a:spcPts val="0"/>
              </a:spcAft>
              <a:buClr>
                <a:schemeClr val="accent1"/>
              </a:buClr>
              <a:buSzPts val="1920"/>
              <a:buFont typeface="Noto Sans Symbols"/>
              <a:buNone/>
            </a:pPr>
            <a:endParaRPr sz="2400" b="0" i="0" u="none" strike="noStrike" cap="none">
              <a:solidFill>
                <a:schemeClr val="dk1"/>
              </a:solidFill>
              <a:latin typeface="Century Gothic"/>
              <a:ea typeface="Century Gothic"/>
              <a:cs typeface="Century Gothic"/>
              <a:sym typeface="Century Gothic"/>
            </a:endParaRPr>
          </a:p>
          <a:p>
            <a:pPr marL="0" marR="0" lvl="0" indent="-121920" algn="l" rtl="0">
              <a:spcBef>
                <a:spcPts val="0"/>
              </a:spcBef>
              <a:spcAft>
                <a:spcPts val="0"/>
              </a:spcAft>
              <a:buClr>
                <a:schemeClr val="accent1"/>
              </a:buClr>
              <a:buSzPts val="1920"/>
              <a:buFont typeface="Noto Sans Symbols"/>
              <a:buNone/>
            </a:pPr>
            <a:r>
              <a:rPr lang="en-US" sz="2400" b="0" i="0" u="none" strike="noStrike" cap="none">
                <a:solidFill>
                  <a:schemeClr val="dk1"/>
                </a:solidFill>
                <a:latin typeface="Century Gothic"/>
                <a:ea typeface="Century Gothic"/>
                <a:cs typeface="Century Gothic"/>
                <a:sym typeface="Century Gothic"/>
              </a:rPr>
              <a:t>	 6 users	   3 users</a:t>
            </a:r>
          </a:p>
          <a:p>
            <a:pPr marL="0" marR="0" lvl="0" indent="-121920" algn="l" rtl="0">
              <a:spcBef>
                <a:spcPts val="0"/>
              </a:spcBef>
              <a:spcAft>
                <a:spcPts val="0"/>
              </a:spcAft>
              <a:buClr>
                <a:schemeClr val="accent1"/>
              </a:buClr>
              <a:buSzPts val="1920"/>
              <a:buFont typeface="Noto Sans Symbols"/>
              <a:buNone/>
            </a:pPr>
            <a:r>
              <a:rPr lang="en-US" sz="2400" b="0" i="0" u="none" strike="noStrike" cap="none">
                <a:solidFill>
                  <a:schemeClr val="dk1"/>
                </a:solidFill>
                <a:latin typeface="Century Gothic"/>
                <a:ea typeface="Century Gothic"/>
                <a:cs typeface="Century Gothic"/>
                <a:sym typeface="Century Gothic"/>
              </a:rPr>
              <a:t>	</a:t>
            </a:r>
          </a:p>
          <a:p>
            <a:pPr marL="342900" marR="0" lvl="0" indent="-342900" algn="l" rtl="0">
              <a:spcBef>
                <a:spcPts val="0"/>
              </a:spcBef>
              <a:spcAft>
                <a:spcPts val="0"/>
              </a:spcAft>
              <a:buClr>
                <a:schemeClr val="accent1"/>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Objectives</a:t>
            </a:r>
          </a:p>
          <a:p>
            <a:pPr marL="742950" marR="0" lvl="1" indent="-285750" algn="l" rtl="0">
              <a:spcBef>
                <a:spcPts val="0"/>
              </a:spcBef>
              <a:spcAft>
                <a:spcPts val="0"/>
              </a:spcAft>
              <a:buClr>
                <a:schemeClr val="accent1"/>
              </a:buClr>
              <a:buSzPts val="1440"/>
              <a:buFont typeface="Courier New"/>
              <a:buChar char="o"/>
            </a:pPr>
            <a:r>
              <a:rPr lang="en-US" sz="1800" b="0" i="0" u="none" strike="noStrike" cap="none">
                <a:solidFill>
                  <a:schemeClr val="dk1"/>
                </a:solidFill>
                <a:latin typeface="Century Gothic"/>
                <a:ea typeface="Century Gothic"/>
                <a:cs typeface="Century Gothic"/>
                <a:sym typeface="Century Gothic"/>
              </a:rPr>
              <a:t>Filter feature when searching for flights</a:t>
            </a:r>
          </a:p>
          <a:p>
            <a:pPr marL="742950" marR="0" lvl="1" indent="-285750" algn="l" rtl="0">
              <a:spcBef>
                <a:spcPts val="0"/>
              </a:spcBef>
              <a:spcAft>
                <a:spcPts val="0"/>
              </a:spcAft>
              <a:buClr>
                <a:schemeClr val="accent1"/>
              </a:buClr>
              <a:buSzPts val="1440"/>
              <a:buFont typeface="Courier New"/>
              <a:buChar char="o"/>
            </a:pPr>
            <a:r>
              <a:rPr lang="en-US" sz="1800" b="0" i="0" u="none" strike="noStrike" cap="none">
                <a:solidFill>
                  <a:schemeClr val="dk1"/>
                </a:solidFill>
                <a:latin typeface="Century Gothic"/>
                <a:ea typeface="Century Gothic"/>
                <a:cs typeface="Century Gothic"/>
                <a:sym typeface="Century Gothic"/>
              </a:rPr>
              <a:t>Overall flight search experience</a:t>
            </a:r>
          </a:p>
          <a:p>
            <a:pPr marL="457200" marR="0" lvl="1" indent="-91440" algn="l" rtl="0">
              <a:spcBef>
                <a:spcPts val="0"/>
              </a:spcBef>
              <a:spcAft>
                <a:spcPts val="0"/>
              </a:spcAft>
              <a:buClr>
                <a:schemeClr val="accent1"/>
              </a:buClr>
              <a:buSzPts val="1440"/>
              <a:buFont typeface="Noto Sans Symbols"/>
              <a:buNone/>
            </a:pPr>
            <a:endParaRPr sz="1800" b="0" i="0" u="none" strike="noStrike" cap="none">
              <a:solidFill>
                <a:schemeClr val="dk1"/>
              </a:solidFill>
              <a:latin typeface="Century Gothic"/>
              <a:ea typeface="Century Gothic"/>
              <a:cs typeface="Century Gothic"/>
              <a:sym typeface="Century Gothic"/>
            </a:endParaRPr>
          </a:p>
        </p:txBody>
      </p:sp>
      <p:pic>
        <p:nvPicPr>
          <p:cNvPr id="170" name="Shape 170" descr="A close up of a fan  Description generated with high confidence"/>
          <p:cNvPicPr preferRelativeResize="0"/>
          <p:nvPr/>
        </p:nvPicPr>
        <p:blipFill rotWithShape="1">
          <a:blip r:embed="rId3">
            <a:alphaModFix/>
          </a:blip>
          <a:srcRect/>
          <a:stretch/>
        </p:blipFill>
        <p:spPr>
          <a:xfrm>
            <a:off x="3243039" y="3254284"/>
            <a:ext cx="1035613" cy="1035613"/>
          </a:xfrm>
          <a:prstGeom prst="rect">
            <a:avLst/>
          </a:prstGeom>
          <a:noFill/>
          <a:ln>
            <a:noFill/>
          </a:ln>
        </p:spPr>
      </p:pic>
      <p:pic>
        <p:nvPicPr>
          <p:cNvPr id="171" name="Shape 171" descr="A person with collar shirt  Description generated with low confidence"/>
          <p:cNvPicPr preferRelativeResize="0"/>
          <p:nvPr/>
        </p:nvPicPr>
        <p:blipFill rotWithShape="1">
          <a:blip r:embed="rId4">
            <a:alphaModFix/>
          </a:blip>
          <a:srcRect/>
          <a:stretch/>
        </p:blipFill>
        <p:spPr>
          <a:xfrm>
            <a:off x="1726685" y="3186191"/>
            <a:ext cx="1003674" cy="11718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55"/>
        <p:cNvGrpSpPr/>
        <p:nvPr/>
      </p:nvGrpSpPr>
      <p:grpSpPr>
        <a:xfrm>
          <a:off x="0" y="0"/>
          <a:ext cx="0" cy="0"/>
          <a:chOff x="0" y="0"/>
          <a:chExt cx="0" cy="0"/>
        </a:xfrm>
      </p:grpSpPr>
      <p:pic>
        <p:nvPicPr>
          <p:cNvPr id="456" name="Shape 456"/>
          <p:cNvPicPr preferRelativeResize="0"/>
          <p:nvPr/>
        </p:nvPicPr>
        <p:blipFill rotWithShape="1">
          <a:blip r:embed="rId4">
            <a:alphaModFix/>
          </a:blip>
          <a:srcRect l="3614"/>
          <a:stretch/>
        </p:blipFill>
        <p:spPr>
          <a:xfrm>
            <a:off x="0" y="2669685"/>
            <a:ext cx="4037013" cy="4188314"/>
          </a:xfrm>
          <a:prstGeom prst="rect">
            <a:avLst/>
          </a:prstGeom>
          <a:noFill/>
          <a:ln>
            <a:noFill/>
          </a:ln>
        </p:spPr>
      </p:pic>
      <p:pic>
        <p:nvPicPr>
          <p:cNvPr id="457" name="Shape 457"/>
          <p:cNvPicPr preferRelativeResize="0"/>
          <p:nvPr/>
        </p:nvPicPr>
        <p:blipFill rotWithShape="1">
          <a:blip r:embed="rId5">
            <a:alphaModFix/>
          </a:blip>
          <a:srcRect l="35641"/>
          <a:stretch/>
        </p:blipFill>
        <p:spPr>
          <a:xfrm>
            <a:off x="0" y="2892347"/>
            <a:ext cx="1522412" cy="2365453"/>
          </a:xfrm>
          <a:prstGeom prst="rect">
            <a:avLst/>
          </a:prstGeom>
          <a:noFill/>
          <a:ln>
            <a:noFill/>
          </a:ln>
        </p:spPr>
      </p:pic>
      <p:sp>
        <p:nvSpPr>
          <p:cNvPr id="458" name="Shape 45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459" name="Shape 459"/>
          <p:cNvPicPr preferRelativeResize="0"/>
          <p:nvPr/>
        </p:nvPicPr>
        <p:blipFill rotWithShape="1">
          <a:blip r:embed="rId6">
            <a:alphaModFix/>
          </a:blip>
          <a:srcRect t="28815"/>
          <a:stretch/>
        </p:blipFill>
        <p:spPr>
          <a:xfrm>
            <a:off x="7999412" y="0"/>
            <a:ext cx="1603387" cy="1141407"/>
          </a:xfrm>
          <a:prstGeom prst="rect">
            <a:avLst/>
          </a:prstGeom>
          <a:noFill/>
          <a:ln>
            <a:noFill/>
          </a:ln>
        </p:spPr>
      </p:pic>
      <p:pic>
        <p:nvPicPr>
          <p:cNvPr id="460" name="Shape 460"/>
          <p:cNvPicPr preferRelativeResize="0"/>
          <p:nvPr/>
        </p:nvPicPr>
        <p:blipFill rotWithShape="1">
          <a:blip r:embed="rId7">
            <a:alphaModFix/>
          </a:blip>
          <a:srcRect b="23318"/>
          <a:stretch/>
        </p:blipFill>
        <p:spPr>
          <a:xfrm>
            <a:off x="8609012" y="6096000"/>
            <a:ext cx="993734" cy="762000"/>
          </a:xfrm>
          <a:prstGeom prst="rect">
            <a:avLst/>
          </a:prstGeom>
          <a:noFill/>
          <a:ln>
            <a:noFill/>
          </a:ln>
        </p:spPr>
      </p:pic>
      <p:sp>
        <p:nvSpPr>
          <p:cNvPr id="461" name="Shape 46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wrap="square" lIns="91425" tIns="91425" rIns="91425" bIns="91425" anchor="ctr" anchorCtr="0">
            <a:noAutofit/>
          </a:bodyPr>
          <a:lstStyle/>
          <a:p>
            <a:pPr marL="0" lvl="0" indent="0">
              <a:spcBef>
                <a:spcPts val="0"/>
              </a:spcBef>
              <a:buNone/>
            </a:pPr>
            <a:endParaRPr/>
          </a:p>
        </p:txBody>
      </p:sp>
      <p:pic>
        <p:nvPicPr>
          <p:cNvPr id="462" name="Shape 462" descr="Image result for hd travel pictures"/>
          <p:cNvPicPr preferRelativeResize="0"/>
          <p:nvPr/>
        </p:nvPicPr>
        <p:blipFill rotWithShape="1">
          <a:blip r:embed="rId8">
            <a:alphaModFix amt="25000"/>
          </a:blip>
          <a:srcRect t="9090" r="9090"/>
          <a:stretch/>
        </p:blipFill>
        <p:spPr>
          <a:xfrm>
            <a:off x="0" y="0"/>
            <a:ext cx="12192000" cy="6858000"/>
          </a:xfrm>
          <a:prstGeom prst="rect">
            <a:avLst/>
          </a:prstGeom>
          <a:noFill/>
          <a:ln>
            <a:noFill/>
          </a:ln>
        </p:spPr>
      </p:pic>
      <p:sp>
        <p:nvSpPr>
          <p:cNvPr id="463" name="Shape 46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wrap="square" lIns="91425" tIns="91425" rIns="91425" bIns="91425" anchor="ctr" anchorCtr="0">
            <a:noAutofit/>
          </a:bodyPr>
          <a:lstStyle/>
          <a:p>
            <a:pPr marL="0" lvl="0" indent="0">
              <a:spcBef>
                <a:spcPts val="0"/>
              </a:spcBef>
              <a:buNone/>
            </a:pPr>
            <a:endParaRPr/>
          </a:p>
        </p:txBody>
      </p:sp>
      <p:sp>
        <p:nvSpPr>
          <p:cNvPr id="464" name="Shape 464"/>
          <p:cNvSpPr txBox="1">
            <a:spLocks noGrp="1"/>
          </p:cNvSpPr>
          <p:nvPr>
            <p:ph type="title"/>
          </p:nvPr>
        </p:nvSpPr>
        <p:spPr>
          <a:xfrm>
            <a:off x="2035276" y="1954651"/>
            <a:ext cx="8825700" cy="3329700"/>
          </a:xfrm>
          <a:prstGeom prst="rect">
            <a:avLst/>
          </a:prstGeom>
          <a:noFill/>
          <a:ln>
            <a:noFill/>
          </a:ln>
        </p:spPr>
        <p:txBody>
          <a:bodyPr wrap="square" lIns="91425" tIns="45700" rIns="91425" bIns="45700" anchor="b" anchorCtr="0">
            <a:noAutofit/>
          </a:bodyPr>
          <a:lstStyle/>
          <a:p>
            <a:pPr marL="0" marR="0" lvl="0" indent="-381000" algn="r" rtl="0">
              <a:spcBef>
                <a:spcPts val="0"/>
              </a:spcBef>
              <a:buClr>
                <a:schemeClr val="dk1"/>
              </a:buClr>
              <a:buSzPts val="6000"/>
              <a:buFont typeface="Century Gothic"/>
              <a:buNone/>
            </a:pPr>
            <a:r>
              <a:rPr lang="en-US" sz="7200"/>
              <a:t>Safe Travels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646111" y="452718"/>
            <a:ext cx="9404723" cy="1400530"/>
          </a:xfrm>
          <a:prstGeom prst="rect">
            <a:avLst/>
          </a:prstGeom>
          <a:noFill/>
          <a:ln>
            <a:noFill/>
          </a:ln>
        </p:spPr>
        <p:txBody>
          <a:bodyPr wrap="square" lIns="91425" tIns="45700" rIns="91425" bIns="45700" anchor="t" anchorCtr="0">
            <a:noAutofit/>
          </a:bodyPr>
          <a:lstStyle/>
          <a:p>
            <a:pPr marL="0" marR="0" lvl="0" indent="-266700" algn="l" rtl="0">
              <a:spcBef>
                <a:spcPts val="0"/>
              </a:spcBef>
              <a:buClr>
                <a:srgbClr val="595959"/>
              </a:buClr>
              <a:buSzPts val="4200"/>
              <a:buFont typeface="Century Gothic"/>
              <a:buNone/>
            </a:pPr>
            <a:r>
              <a:rPr lang="en-US" sz="4200" b="0" i="0" u="none" strike="noStrike" cap="none">
                <a:solidFill>
                  <a:srgbClr val="595959"/>
                </a:solidFill>
                <a:latin typeface="Century Gothic"/>
                <a:ea typeface="Century Gothic"/>
                <a:cs typeface="Century Gothic"/>
                <a:sym typeface="Century Gothic"/>
              </a:rPr>
              <a:t>Preliminary Results</a:t>
            </a:r>
          </a:p>
        </p:txBody>
      </p:sp>
      <p:grpSp>
        <p:nvGrpSpPr>
          <p:cNvPr id="177" name="Shape 177"/>
          <p:cNvGrpSpPr/>
          <p:nvPr/>
        </p:nvGrpSpPr>
        <p:grpSpPr>
          <a:xfrm>
            <a:off x="-4287660" y="386399"/>
            <a:ext cx="13857434" cy="6906808"/>
            <a:chOff x="-5800242" y="-887924"/>
            <a:chExt cx="13857434" cy="6906808"/>
          </a:xfrm>
        </p:grpSpPr>
        <p:sp>
          <p:nvSpPr>
            <p:cNvPr id="178" name="Shape 178"/>
            <p:cNvSpPr/>
            <p:nvPr/>
          </p:nvSpPr>
          <p:spPr>
            <a:xfrm>
              <a:off x="-5800242" y="-887924"/>
              <a:ext cx="6906808" cy="6906808"/>
            </a:xfrm>
            <a:prstGeom prst="blockArc">
              <a:avLst>
                <a:gd name="adj1" fmla="val 18900000"/>
                <a:gd name="adj2" fmla="val 2700000"/>
                <a:gd name="adj3" fmla="val 313"/>
              </a:avLst>
            </a:prstGeom>
            <a:noFill/>
            <a:ln w="19050" cap="rnd" cmpd="sng">
              <a:solidFill>
                <a:srgbClr val="88A82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79" name="Shape 179"/>
            <p:cNvSpPr/>
            <p:nvPr/>
          </p:nvSpPr>
          <p:spPr>
            <a:xfrm>
              <a:off x="712177" y="513095"/>
              <a:ext cx="7345015" cy="1026191"/>
            </a:xfrm>
            <a:prstGeom prst="rect">
              <a:avLst/>
            </a:prstGeom>
            <a:solidFill>
              <a:srgbClr val="ABD331"/>
            </a:solidFill>
            <a:ln w="19050" cap="rnd" cmpd="sng">
              <a:solidFill>
                <a:schemeClr val="l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0" name="Shape 180"/>
            <p:cNvSpPr txBox="1"/>
            <p:nvPr/>
          </p:nvSpPr>
          <p:spPr>
            <a:xfrm>
              <a:off x="712177" y="513095"/>
              <a:ext cx="7345015" cy="1026191"/>
            </a:xfrm>
            <a:prstGeom prst="rect">
              <a:avLst/>
            </a:prstGeom>
            <a:noFill/>
            <a:ln>
              <a:noFill/>
            </a:ln>
          </p:spPr>
          <p:txBody>
            <a:bodyPr wrap="square" lIns="814525" tIns="73650" rIns="73650" bIns="73650" anchor="ctr" anchorCtr="0">
              <a:noAutofit/>
            </a:bodyPr>
            <a:lstStyle/>
            <a:p>
              <a:pPr marL="0" marR="0" lvl="0" indent="-184150" algn="l" rtl="0">
                <a:lnSpc>
                  <a:spcPct val="90000"/>
                </a:lnSpc>
                <a:spcBef>
                  <a:spcPts val="0"/>
                </a:spcBef>
                <a:spcAft>
                  <a:spcPts val="0"/>
                </a:spcAft>
                <a:buClr>
                  <a:schemeClr val="lt1"/>
                </a:buClr>
                <a:buSzPts val="2900"/>
                <a:buFont typeface="Century Gothic"/>
                <a:buNone/>
              </a:pPr>
              <a:r>
                <a:rPr lang="en-US" sz="2900" b="0" i="0" u="none" strike="noStrike" cap="none">
                  <a:solidFill>
                    <a:schemeClr val="lt1"/>
                  </a:solidFill>
                  <a:latin typeface="Century Gothic"/>
                  <a:ea typeface="Century Gothic"/>
                  <a:cs typeface="Century Gothic"/>
                  <a:sym typeface="Century Gothic"/>
                </a:rPr>
                <a:t>Use both mobile and desktop apps, but prefer booking on desktop</a:t>
              </a:r>
            </a:p>
          </p:txBody>
        </p:sp>
        <p:sp>
          <p:nvSpPr>
            <p:cNvPr id="181" name="Shape 181"/>
            <p:cNvSpPr/>
            <p:nvPr/>
          </p:nvSpPr>
          <p:spPr>
            <a:xfrm>
              <a:off x="70807" y="384821"/>
              <a:ext cx="1282739" cy="1282739"/>
            </a:xfrm>
            <a:prstGeom prst="ellipse">
              <a:avLst/>
            </a:prstGeom>
            <a:solidFill>
              <a:schemeClr val="lt1"/>
            </a:solidFill>
            <a:ln w="19050" cap="rnd" cmpd="sng">
              <a:solidFill>
                <a:srgbClr val="ABD33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2" name="Shape 182"/>
            <p:cNvSpPr/>
            <p:nvPr/>
          </p:nvSpPr>
          <p:spPr>
            <a:xfrm>
              <a:off x="1085197" y="2052383"/>
              <a:ext cx="6971994" cy="1026191"/>
            </a:xfrm>
            <a:prstGeom prst="rect">
              <a:avLst/>
            </a:prstGeom>
            <a:solidFill>
              <a:srgbClr val="ABD331"/>
            </a:solidFill>
            <a:ln w="19050" cap="rnd" cmpd="sng">
              <a:solidFill>
                <a:schemeClr val="l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3" name="Shape 183"/>
            <p:cNvSpPr txBox="1"/>
            <p:nvPr/>
          </p:nvSpPr>
          <p:spPr>
            <a:xfrm>
              <a:off x="1085197" y="2052383"/>
              <a:ext cx="6971994" cy="1026191"/>
            </a:xfrm>
            <a:prstGeom prst="rect">
              <a:avLst/>
            </a:prstGeom>
            <a:noFill/>
            <a:ln>
              <a:noFill/>
            </a:ln>
          </p:spPr>
          <p:txBody>
            <a:bodyPr wrap="square" lIns="814525" tIns="73650" rIns="73650" bIns="73650" anchor="ctr" anchorCtr="0">
              <a:noAutofit/>
            </a:bodyPr>
            <a:lstStyle/>
            <a:p>
              <a:pPr marL="0" marR="0" lvl="0" indent="-184150" algn="l" rtl="0">
                <a:lnSpc>
                  <a:spcPct val="90000"/>
                </a:lnSpc>
                <a:spcBef>
                  <a:spcPts val="0"/>
                </a:spcBef>
                <a:spcAft>
                  <a:spcPts val="0"/>
                </a:spcAft>
                <a:buClr>
                  <a:schemeClr val="lt1"/>
                </a:buClr>
                <a:buSzPts val="2900"/>
                <a:buFont typeface="Century Gothic"/>
                <a:buNone/>
              </a:pPr>
              <a:r>
                <a:rPr lang="en-US" sz="2900" b="0" i="0" u="none" strike="noStrike" cap="none">
                  <a:solidFill>
                    <a:schemeClr val="lt1"/>
                  </a:solidFill>
                  <a:latin typeface="Century Gothic"/>
                  <a:ea typeface="Century Gothic"/>
                  <a:cs typeface="Century Gothic"/>
                  <a:sym typeface="Century Gothic"/>
                </a:rPr>
                <a:t>Frustrated with fluctuating flight costs</a:t>
              </a:r>
            </a:p>
          </p:txBody>
        </p:sp>
        <p:sp>
          <p:nvSpPr>
            <p:cNvPr id="184" name="Shape 184"/>
            <p:cNvSpPr/>
            <p:nvPr/>
          </p:nvSpPr>
          <p:spPr>
            <a:xfrm>
              <a:off x="443827" y="1924109"/>
              <a:ext cx="1282739" cy="1282739"/>
            </a:xfrm>
            <a:prstGeom prst="ellipse">
              <a:avLst/>
            </a:prstGeom>
            <a:solidFill>
              <a:schemeClr val="lt1"/>
            </a:solidFill>
            <a:ln w="19050" cap="rnd" cmpd="sng">
              <a:solidFill>
                <a:srgbClr val="ABD33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5" name="Shape 185"/>
            <p:cNvSpPr/>
            <p:nvPr/>
          </p:nvSpPr>
          <p:spPr>
            <a:xfrm>
              <a:off x="712177" y="3591671"/>
              <a:ext cx="7345015" cy="1026191"/>
            </a:xfrm>
            <a:prstGeom prst="rect">
              <a:avLst/>
            </a:prstGeom>
            <a:solidFill>
              <a:srgbClr val="ABD331"/>
            </a:solidFill>
            <a:ln w="19050" cap="rnd" cmpd="sng">
              <a:solidFill>
                <a:schemeClr val="l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6" name="Shape 186"/>
            <p:cNvSpPr txBox="1"/>
            <p:nvPr/>
          </p:nvSpPr>
          <p:spPr>
            <a:xfrm>
              <a:off x="712177" y="3591671"/>
              <a:ext cx="7345015" cy="1026191"/>
            </a:xfrm>
            <a:prstGeom prst="rect">
              <a:avLst/>
            </a:prstGeom>
            <a:noFill/>
            <a:ln>
              <a:noFill/>
            </a:ln>
          </p:spPr>
          <p:txBody>
            <a:bodyPr wrap="square" lIns="814525" tIns="73650" rIns="73650" bIns="73650" anchor="ctr" anchorCtr="0">
              <a:noAutofit/>
            </a:bodyPr>
            <a:lstStyle/>
            <a:p>
              <a:pPr marL="0" marR="0" lvl="0" indent="-184150" algn="l" rtl="0">
                <a:lnSpc>
                  <a:spcPct val="90000"/>
                </a:lnSpc>
                <a:spcBef>
                  <a:spcPts val="0"/>
                </a:spcBef>
                <a:spcAft>
                  <a:spcPts val="0"/>
                </a:spcAft>
                <a:buClr>
                  <a:schemeClr val="lt1"/>
                </a:buClr>
                <a:buSzPts val="2900"/>
                <a:buFont typeface="Century Gothic"/>
                <a:buNone/>
              </a:pPr>
              <a:r>
                <a:rPr lang="en-US" sz="2900" b="0" i="0" u="none" strike="noStrike" cap="none">
                  <a:solidFill>
                    <a:schemeClr val="lt1"/>
                  </a:solidFill>
                  <a:latin typeface="Century Gothic"/>
                  <a:ea typeface="Century Gothic"/>
                  <a:cs typeface="Century Gothic"/>
                  <a:sym typeface="Century Gothic"/>
                </a:rPr>
                <a:t>Members of Loyalty Programs (Kayak, Expedia, Orbitz, etc.)</a:t>
              </a:r>
            </a:p>
          </p:txBody>
        </p:sp>
        <p:sp>
          <p:nvSpPr>
            <p:cNvPr id="187" name="Shape 187"/>
            <p:cNvSpPr/>
            <p:nvPr/>
          </p:nvSpPr>
          <p:spPr>
            <a:xfrm>
              <a:off x="70807" y="3463397"/>
              <a:ext cx="1282739" cy="1282739"/>
            </a:xfrm>
            <a:prstGeom prst="ellipse">
              <a:avLst/>
            </a:prstGeom>
            <a:solidFill>
              <a:schemeClr val="lt1"/>
            </a:solidFill>
            <a:ln w="19050" cap="rnd" cmpd="sng">
              <a:solidFill>
                <a:srgbClr val="ABD33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646111" y="452718"/>
            <a:ext cx="9404723" cy="1400530"/>
          </a:xfrm>
          <a:prstGeom prst="rect">
            <a:avLst/>
          </a:prstGeom>
          <a:noFill/>
          <a:ln>
            <a:noFill/>
          </a:ln>
        </p:spPr>
        <p:txBody>
          <a:bodyPr wrap="square" lIns="91425" tIns="45700" rIns="91425" bIns="45700" anchor="t" anchorCtr="0">
            <a:noAutofit/>
          </a:bodyPr>
          <a:lstStyle/>
          <a:p>
            <a:pPr marL="0" marR="0" lvl="0" indent="-266700" algn="l" rtl="0">
              <a:spcBef>
                <a:spcPts val="0"/>
              </a:spcBef>
              <a:buClr>
                <a:srgbClr val="595959"/>
              </a:buClr>
              <a:buSzPts val="4200"/>
              <a:buFont typeface="Century Gothic"/>
              <a:buNone/>
            </a:pPr>
            <a:r>
              <a:rPr lang="en-US" sz="4200" b="0" i="0" u="none" strike="noStrike" cap="none">
                <a:solidFill>
                  <a:srgbClr val="595959"/>
                </a:solidFill>
                <a:latin typeface="Century Gothic"/>
                <a:ea typeface="Century Gothic"/>
                <a:cs typeface="Century Gothic"/>
                <a:sym typeface="Century Gothic"/>
              </a:rPr>
              <a:t>Subjective Ratings</a:t>
            </a:r>
          </a:p>
        </p:txBody>
      </p:sp>
      <p:pic>
        <p:nvPicPr>
          <p:cNvPr id="193" name="Shape 193"/>
          <p:cNvPicPr preferRelativeResize="0"/>
          <p:nvPr/>
        </p:nvPicPr>
        <p:blipFill>
          <a:blip r:embed="rId3">
            <a:alphaModFix/>
          </a:blip>
          <a:stretch>
            <a:fillRect/>
          </a:stretch>
        </p:blipFill>
        <p:spPr>
          <a:xfrm>
            <a:off x="1740700" y="1472250"/>
            <a:ext cx="7428701" cy="46999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646111" y="452718"/>
            <a:ext cx="9404723" cy="1400530"/>
          </a:xfrm>
          <a:prstGeom prst="rect">
            <a:avLst/>
          </a:prstGeom>
          <a:noFill/>
          <a:ln>
            <a:noFill/>
          </a:ln>
        </p:spPr>
        <p:txBody>
          <a:bodyPr wrap="square" lIns="91425" tIns="45700" rIns="91425" bIns="45700" anchor="t" anchorCtr="0">
            <a:noAutofit/>
          </a:bodyPr>
          <a:lstStyle/>
          <a:p>
            <a:pPr marL="0" marR="0" lvl="0" indent="-266700" algn="l" rtl="0">
              <a:spcBef>
                <a:spcPts val="0"/>
              </a:spcBef>
              <a:buClr>
                <a:srgbClr val="595959"/>
              </a:buClr>
              <a:buSzPts val="4200"/>
              <a:buFont typeface="Century Gothic"/>
              <a:buNone/>
            </a:pPr>
            <a:r>
              <a:rPr lang="en-US" sz="4200" b="0" i="0" u="none" strike="noStrike" cap="none">
                <a:solidFill>
                  <a:srgbClr val="595959"/>
                </a:solidFill>
                <a:latin typeface="Century Gothic"/>
                <a:ea typeface="Century Gothic"/>
                <a:cs typeface="Century Gothic"/>
                <a:sym typeface="Century Gothic"/>
              </a:rPr>
              <a:t>Subjective Ratings</a:t>
            </a:r>
          </a:p>
        </p:txBody>
      </p:sp>
      <p:sp>
        <p:nvSpPr>
          <p:cNvPr id="199" name="Shape 199"/>
          <p:cNvSpPr txBox="1"/>
          <p:nvPr/>
        </p:nvSpPr>
        <p:spPr>
          <a:xfrm>
            <a:off x="8141023" y="5070936"/>
            <a:ext cx="1228200" cy="3693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Century Gothic"/>
                <a:ea typeface="Century Gothic"/>
                <a:cs typeface="Century Gothic"/>
                <a:sym typeface="Century Gothic"/>
              </a:rPr>
              <a:t>Avg = 3.2</a:t>
            </a:r>
          </a:p>
        </p:txBody>
      </p:sp>
      <p:sp>
        <p:nvSpPr>
          <p:cNvPr id="200" name="Shape 200"/>
          <p:cNvSpPr txBox="1"/>
          <p:nvPr/>
        </p:nvSpPr>
        <p:spPr>
          <a:xfrm>
            <a:off x="2835456" y="5070936"/>
            <a:ext cx="1228200" cy="369300"/>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Century Gothic"/>
                <a:ea typeface="Century Gothic"/>
                <a:cs typeface="Century Gothic"/>
                <a:sym typeface="Century Gothic"/>
              </a:rPr>
              <a:t>Avg = 3.4</a:t>
            </a:r>
          </a:p>
        </p:txBody>
      </p:sp>
      <p:sp>
        <p:nvSpPr>
          <p:cNvPr id="201" name="Shape 201"/>
          <p:cNvSpPr txBox="1"/>
          <p:nvPr/>
        </p:nvSpPr>
        <p:spPr>
          <a:xfrm>
            <a:off x="1592073" y="5602870"/>
            <a:ext cx="8901776" cy="369332"/>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Century Gothic"/>
                <a:ea typeface="Century Gothic"/>
                <a:cs typeface="Century Gothic"/>
                <a:sym typeface="Century Gothic"/>
              </a:rPr>
              <a:t>Users were satisfied with Priceline’s clean, simple, and easily navigable design.</a:t>
            </a:r>
          </a:p>
        </p:txBody>
      </p:sp>
      <p:pic>
        <p:nvPicPr>
          <p:cNvPr id="202" name="Shape 202"/>
          <p:cNvPicPr preferRelativeResize="0"/>
          <p:nvPr/>
        </p:nvPicPr>
        <p:blipFill>
          <a:blip r:embed="rId3">
            <a:alphaModFix/>
          </a:blip>
          <a:stretch>
            <a:fillRect/>
          </a:stretch>
        </p:blipFill>
        <p:spPr>
          <a:xfrm>
            <a:off x="863388" y="2005648"/>
            <a:ext cx="10359162" cy="290265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06"/>
        <p:cNvGrpSpPr/>
        <p:nvPr/>
      </p:nvGrpSpPr>
      <p:grpSpPr>
        <a:xfrm>
          <a:off x="0" y="0"/>
          <a:ext cx="0" cy="0"/>
          <a:chOff x="0" y="0"/>
          <a:chExt cx="0" cy="0"/>
        </a:xfrm>
      </p:grpSpPr>
      <p:grpSp>
        <p:nvGrpSpPr>
          <p:cNvPr id="207" name="Shape 207"/>
          <p:cNvGrpSpPr/>
          <p:nvPr/>
        </p:nvGrpSpPr>
        <p:grpSpPr>
          <a:xfrm>
            <a:off x="2541571" y="1015809"/>
            <a:ext cx="7182407" cy="5703259"/>
            <a:chOff x="1147933" y="-142293"/>
            <a:chExt cx="7182407" cy="5703259"/>
          </a:xfrm>
        </p:grpSpPr>
        <p:sp>
          <p:nvSpPr>
            <p:cNvPr id="208" name="Shape 208"/>
            <p:cNvSpPr/>
            <p:nvPr/>
          </p:nvSpPr>
          <p:spPr>
            <a:xfrm>
              <a:off x="3286815" y="-142293"/>
              <a:ext cx="2675471" cy="2022482"/>
            </a:xfrm>
            <a:prstGeom prst="ellipse">
              <a:avLst/>
            </a:prstGeom>
            <a:solidFill>
              <a:schemeClr val="lt1"/>
            </a:solidFill>
            <a:ln w="19050" cap="rnd"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9" name="Shape 209"/>
            <p:cNvSpPr txBox="1"/>
            <p:nvPr/>
          </p:nvSpPr>
          <p:spPr>
            <a:xfrm>
              <a:off x="3678629" y="153893"/>
              <a:ext cx="1891843" cy="1430110"/>
            </a:xfrm>
            <a:prstGeom prst="rect">
              <a:avLst/>
            </a:prstGeom>
            <a:noFill/>
            <a:ln>
              <a:noFill/>
            </a:ln>
          </p:spPr>
          <p:txBody>
            <a:bodyPr wrap="square" lIns="20300" tIns="20300" rIns="20300" bIns="20300" anchor="ctr" anchorCtr="0">
              <a:noAutofit/>
            </a:bodyPr>
            <a:lstStyle/>
            <a:p>
              <a:pPr marL="0" marR="0" lvl="0" indent="-101600" algn="ctr" rtl="0">
                <a:lnSpc>
                  <a:spcPct val="90000"/>
                </a:lnSpc>
                <a:spcBef>
                  <a:spcPts val="0"/>
                </a:spcBef>
                <a:spcAft>
                  <a:spcPts val="0"/>
                </a:spcAft>
                <a:buClr>
                  <a:schemeClr val="dk1"/>
                </a:buClr>
                <a:buSzPts val="1600"/>
                <a:buFont typeface="Century Gothic"/>
                <a:buNone/>
              </a:pPr>
              <a:r>
                <a:rPr lang="en-US" sz="1600" b="0">
                  <a:solidFill>
                    <a:schemeClr val="dk1"/>
                  </a:solidFill>
                  <a:latin typeface="Century Gothic"/>
                  <a:ea typeface="Century Gothic"/>
                  <a:cs typeface="Century Gothic"/>
                  <a:sym typeface="Century Gothic"/>
                </a:rPr>
                <a:t>Automatically defaults to Hotels</a:t>
              </a:r>
            </a:p>
          </p:txBody>
        </p:sp>
        <p:sp>
          <p:nvSpPr>
            <p:cNvPr id="210" name="Shape 210"/>
            <p:cNvSpPr/>
            <p:nvPr/>
          </p:nvSpPr>
          <p:spPr>
            <a:xfrm rot="2240117">
              <a:off x="5639745" y="1474006"/>
              <a:ext cx="323121" cy="585068"/>
            </a:xfrm>
            <a:prstGeom prst="rightArrow">
              <a:avLst>
                <a:gd name="adj1" fmla="val 60000"/>
                <a:gd name="adj2"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11" name="Shape 211"/>
            <p:cNvSpPr txBox="1"/>
            <p:nvPr/>
          </p:nvSpPr>
          <p:spPr>
            <a:xfrm rot="2240117">
              <a:off x="5649676" y="1561625"/>
              <a:ext cx="226185" cy="351040"/>
            </a:xfrm>
            <a:prstGeom prst="rect">
              <a:avLst/>
            </a:prstGeom>
            <a:noFill/>
            <a:ln>
              <a:noFill/>
            </a:ln>
          </p:spPr>
          <p:txBody>
            <a:bodyPr wrap="square" lIns="0" tIns="0" rIns="0" bIns="0" anchor="ctr" anchorCtr="0">
              <a:noAutofit/>
            </a:bodyPr>
            <a:lstStyle/>
            <a:p>
              <a:pPr marL="0" marR="0" lvl="0" indent="-158750" algn="ctr" rtl="0">
                <a:lnSpc>
                  <a:spcPct val="90000"/>
                </a:lnSpc>
                <a:spcBef>
                  <a:spcPts val="0"/>
                </a:spcBef>
                <a:spcAft>
                  <a:spcPts val="0"/>
                </a:spcAft>
                <a:buClr>
                  <a:schemeClr val="lt1"/>
                </a:buClr>
                <a:buSzPts val="2500"/>
                <a:buFont typeface="Century Gothic"/>
                <a:buNone/>
              </a:pPr>
              <a:endParaRPr sz="2500">
                <a:solidFill>
                  <a:schemeClr val="lt1"/>
                </a:solidFill>
                <a:latin typeface="Century Gothic"/>
                <a:ea typeface="Century Gothic"/>
                <a:cs typeface="Century Gothic"/>
                <a:sym typeface="Century Gothic"/>
              </a:endParaRPr>
            </a:p>
          </p:txBody>
        </p:sp>
        <p:sp>
          <p:nvSpPr>
            <p:cNvPr id="212" name="Shape 212"/>
            <p:cNvSpPr/>
            <p:nvPr/>
          </p:nvSpPr>
          <p:spPr>
            <a:xfrm>
              <a:off x="5654869" y="1663985"/>
              <a:ext cx="2675471" cy="2022482"/>
            </a:xfrm>
            <a:prstGeom prst="ellipse">
              <a:avLst/>
            </a:prstGeom>
            <a:solidFill>
              <a:schemeClr val="lt1"/>
            </a:solidFill>
            <a:ln w="19050" cap="rnd"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3" name="Shape 213"/>
            <p:cNvSpPr txBox="1"/>
            <p:nvPr/>
          </p:nvSpPr>
          <p:spPr>
            <a:xfrm>
              <a:off x="6046683" y="1960171"/>
              <a:ext cx="1891843" cy="1430110"/>
            </a:xfrm>
            <a:prstGeom prst="rect">
              <a:avLst/>
            </a:prstGeom>
            <a:noFill/>
            <a:ln>
              <a:noFill/>
            </a:ln>
          </p:spPr>
          <p:txBody>
            <a:bodyPr wrap="square" lIns="20300" tIns="20300" rIns="20300" bIns="20300" anchor="ctr" anchorCtr="0">
              <a:noAutofit/>
            </a:bodyPr>
            <a:lstStyle/>
            <a:p>
              <a:pPr marL="0" marR="0" lvl="0" indent="-10160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Lack of Price Graphs/Calendar</a:t>
              </a:r>
            </a:p>
          </p:txBody>
        </p:sp>
        <p:sp>
          <p:nvSpPr>
            <p:cNvPr id="214" name="Shape 214"/>
            <p:cNvSpPr/>
            <p:nvPr/>
          </p:nvSpPr>
          <p:spPr>
            <a:xfrm rot="8442039">
              <a:off x="5691954" y="3314110"/>
              <a:ext cx="325306" cy="585068"/>
            </a:xfrm>
            <a:prstGeom prst="rightArrow">
              <a:avLst>
                <a:gd name="adj1" fmla="val 60000"/>
                <a:gd name="adj2"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15" name="Shape 215"/>
            <p:cNvSpPr txBox="1"/>
            <p:nvPr/>
          </p:nvSpPr>
          <p:spPr>
            <a:xfrm rot="-2357961">
              <a:off x="5778511" y="3400218"/>
              <a:ext cx="227714" cy="351040"/>
            </a:xfrm>
            <a:prstGeom prst="rect">
              <a:avLst/>
            </a:prstGeom>
            <a:noFill/>
            <a:ln>
              <a:noFill/>
            </a:ln>
          </p:spPr>
          <p:txBody>
            <a:bodyPr wrap="square" lIns="0" tIns="0" rIns="0" bIns="0" anchor="ctr" anchorCtr="0">
              <a:noAutofit/>
            </a:bodyPr>
            <a:lstStyle/>
            <a:p>
              <a:pPr marL="0" marR="0" lvl="0" indent="-158750" algn="ctr" rtl="0">
                <a:lnSpc>
                  <a:spcPct val="90000"/>
                </a:lnSpc>
                <a:spcBef>
                  <a:spcPts val="0"/>
                </a:spcBef>
                <a:spcAft>
                  <a:spcPts val="0"/>
                </a:spcAft>
                <a:buClr>
                  <a:schemeClr val="lt1"/>
                </a:buClr>
                <a:buSzPts val="2500"/>
                <a:buFont typeface="Century Gothic"/>
                <a:buNone/>
              </a:pPr>
              <a:endParaRPr sz="2500">
                <a:solidFill>
                  <a:schemeClr val="lt1"/>
                </a:solidFill>
                <a:latin typeface="Century Gothic"/>
                <a:ea typeface="Century Gothic"/>
                <a:cs typeface="Century Gothic"/>
                <a:sym typeface="Century Gothic"/>
              </a:endParaRPr>
            </a:p>
          </p:txBody>
        </p:sp>
        <p:sp>
          <p:nvSpPr>
            <p:cNvPr id="216" name="Shape 216"/>
            <p:cNvSpPr/>
            <p:nvPr/>
          </p:nvSpPr>
          <p:spPr>
            <a:xfrm>
              <a:off x="3364625" y="3538484"/>
              <a:ext cx="2675471" cy="2022482"/>
            </a:xfrm>
            <a:prstGeom prst="ellipse">
              <a:avLst/>
            </a:prstGeom>
            <a:solidFill>
              <a:schemeClr val="lt1"/>
            </a:solidFill>
            <a:ln w="19050" cap="rnd"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7" name="Shape 217"/>
            <p:cNvSpPr txBox="1"/>
            <p:nvPr/>
          </p:nvSpPr>
          <p:spPr>
            <a:xfrm>
              <a:off x="3756439" y="3834670"/>
              <a:ext cx="1891843" cy="1430110"/>
            </a:xfrm>
            <a:prstGeom prst="rect">
              <a:avLst/>
            </a:prstGeom>
            <a:noFill/>
            <a:ln>
              <a:noFill/>
            </a:ln>
          </p:spPr>
          <p:txBody>
            <a:bodyPr wrap="square" lIns="20300" tIns="20300" rIns="20300" bIns="20300" anchor="ctr" anchorCtr="0">
              <a:noAutofit/>
            </a:bodyPr>
            <a:lstStyle/>
            <a:p>
              <a:pPr marL="0" marR="0" lvl="0" indent="-10160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Unable to filter “Basic Economy” flights</a:t>
              </a:r>
            </a:p>
          </p:txBody>
        </p:sp>
        <p:sp>
          <p:nvSpPr>
            <p:cNvPr id="218" name="Shape 218"/>
            <p:cNvSpPr/>
            <p:nvPr/>
          </p:nvSpPr>
          <p:spPr>
            <a:xfrm rot="-8386869">
              <a:off x="3450041" y="3325441"/>
              <a:ext cx="300956" cy="585068"/>
            </a:xfrm>
            <a:prstGeom prst="rightArrow">
              <a:avLst>
                <a:gd name="adj1" fmla="val 60000"/>
                <a:gd name="adj2"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19" name="Shape 219"/>
            <p:cNvSpPr txBox="1"/>
            <p:nvPr/>
          </p:nvSpPr>
          <p:spPr>
            <a:xfrm rot="2413131">
              <a:off x="3529655" y="3471605"/>
              <a:ext cx="210669" cy="351040"/>
            </a:xfrm>
            <a:prstGeom prst="rect">
              <a:avLst/>
            </a:prstGeom>
            <a:noFill/>
            <a:ln>
              <a:noFill/>
            </a:ln>
          </p:spPr>
          <p:txBody>
            <a:bodyPr wrap="square" lIns="0" tIns="0" rIns="0" bIns="0" anchor="ctr" anchorCtr="0">
              <a:noAutofit/>
            </a:bodyPr>
            <a:lstStyle/>
            <a:p>
              <a:pPr marL="0" marR="0" lvl="0" indent="-158750" algn="ctr" rtl="0">
                <a:lnSpc>
                  <a:spcPct val="90000"/>
                </a:lnSpc>
                <a:spcBef>
                  <a:spcPts val="0"/>
                </a:spcBef>
                <a:spcAft>
                  <a:spcPts val="0"/>
                </a:spcAft>
                <a:buClr>
                  <a:schemeClr val="lt1"/>
                </a:buClr>
                <a:buSzPts val="2500"/>
                <a:buFont typeface="Century Gothic"/>
                <a:buNone/>
              </a:pPr>
              <a:endParaRPr sz="2500">
                <a:solidFill>
                  <a:schemeClr val="lt1"/>
                </a:solidFill>
                <a:latin typeface="Century Gothic"/>
                <a:ea typeface="Century Gothic"/>
                <a:cs typeface="Century Gothic"/>
                <a:sym typeface="Century Gothic"/>
              </a:endParaRPr>
            </a:p>
          </p:txBody>
        </p:sp>
        <p:sp>
          <p:nvSpPr>
            <p:cNvPr id="220" name="Shape 220"/>
            <p:cNvSpPr/>
            <p:nvPr/>
          </p:nvSpPr>
          <p:spPr>
            <a:xfrm>
              <a:off x="1147933" y="1663983"/>
              <a:ext cx="2675471" cy="2022482"/>
            </a:xfrm>
            <a:prstGeom prst="ellipse">
              <a:avLst/>
            </a:prstGeom>
            <a:solidFill>
              <a:schemeClr val="lt1"/>
            </a:solidFill>
            <a:ln w="19050" cap="rnd"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1" name="Shape 221"/>
            <p:cNvSpPr txBox="1"/>
            <p:nvPr/>
          </p:nvSpPr>
          <p:spPr>
            <a:xfrm>
              <a:off x="1539747" y="1960169"/>
              <a:ext cx="1891843" cy="1430110"/>
            </a:xfrm>
            <a:prstGeom prst="rect">
              <a:avLst/>
            </a:prstGeom>
            <a:noFill/>
            <a:ln>
              <a:noFill/>
            </a:ln>
          </p:spPr>
          <p:txBody>
            <a:bodyPr wrap="square" lIns="20300" tIns="20300" rIns="20300" bIns="20300" anchor="ctr" anchorCtr="0">
              <a:noAutofit/>
            </a:bodyPr>
            <a:lstStyle/>
            <a:p>
              <a:pPr marL="0" marR="0" lvl="0" indent="-10160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Constant reloading after filtering</a:t>
              </a:r>
            </a:p>
          </p:txBody>
        </p:sp>
        <p:sp>
          <p:nvSpPr>
            <p:cNvPr id="222" name="Shape 222"/>
            <p:cNvSpPr/>
            <p:nvPr/>
          </p:nvSpPr>
          <p:spPr>
            <a:xfrm rot="-2410858">
              <a:off x="3426848" y="1484041"/>
              <a:ext cx="245888" cy="585068"/>
            </a:xfrm>
            <a:prstGeom prst="rightArrow">
              <a:avLst>
                <a:gd name="adj1" fmla="val 60000"/>
                <a:gd name="adj2"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23" name="Shape 223"/>
            <p:cNvSpPr txBox="1"/>
            <p:nvPr/>
          </p:nvSpPr>
          <p:spPr>
            <a:xfrm rot="-2410858">
              <a:off x="3435552" y="1624852"/>
              <a:ext cx="172122" cy="351040"/>
            </a:xfrm>
            <a:prstGeom prst="rect">
              <a:avLst/>
            </a:prstGeom>
            <a:noFill/>
            <a:ln>
              <a:noFill/>
            </a:ln>
          </p:spPr>
          <p:txBody>
            <a:bodyPr wrap="square" lIns="0" tIns="0" rIns="0" bIns="0" anchor="ctr" anchorCtr="0">
              <a:noAutofit/>
            </a:bodyPr>
            <a:lstStyle/>
            <a:p>
              <a:pPr marL="0" marR="0" lvl="0" indent="-158750" algn="ctr" rtl="0">
                <a:lnSpc>
                  <a:spcPct val="90000"/>
                </a:lnSpc>
                <a:spcBef>
                  <a:spcPts val="0"/>
                </a:spcBef>
                <a:spcAft>
                  <a:spcPts val="0"/>
                </a:spcAft>
                <a:buClr>
                  <a:schemeClr val="lt1"/>
                </a:buClr>
                <a:buSzPts val="2500"/>
                <a:buFont typeface="Century Gothic"/>
                <a:buNone/>
              </a:pPr>
              <a:endParaRPr sz="2500">
                <a:solidFill>
                  <a:schemeClr val="lt1"/>
                </a:solidFill>
                <a:latin typeface="Century Gothic"/>
                <a:ea typeface="Century Gothic"/>
                <a:cs typeface="Century Gothic"/>
                <a:sym typeface="Century Gothic"/>
              </a:endParaRPr>
            </a:p>
          </p:txBody>
        </p:sp>
      </p:grpSp>
      <p:sp>
        <p:nvSpPr>
          <p:cNvPr id="224" name="Shape 224"/>
          <p:cNvSpPr txBox="1">
            <a:spLocks noGrp="1"/>
          </p:cNvSpPr>
          <p:nvPr>
            <p:ph type="title"/>
          </p:nvPr>
        </p:nvSpPr>
        <p:spPr>
          <a:xfrm>
            <a:off x="646111" y="452718"/>
            <a:ext cx="9404723" cy="1400530"/>
          </a:xfrm>
          <a:prstGeom prst="rect">
            <a:avLst/>
          </a:prstGeom>
          <a:noFill/>
          <a:ln>
            <a:noFill/>
          </a:ln>
        </p:spPr>
        <p:txBody>
          <a:bodyPr wrap="square" lIns="91425" tIns="45700" rIns="91425" bIns="45700" anchor="t" anchorCtr="0">
            <a:noAutofit/>
          </a:bodyPr>
          <a:lstStyle/>
          <a:p>
            <a:pPr marL="0" marR="0" lvl="0" indent="-266700" algn="l" rtl="0">
              <a:spcBef>
                <a:spcPts val="0"/>
              </a:spcBef>
              <a:buClr>
                <a:srgbClr val="595959"/>
              </a:buClr>
              <a:buSzPts val="4200"/>
              <a:buFont typeface="Century Gothic"/>
              <a:buNone/>
            </a:pPr>
            <a:r>
              <a:rPr lang="en-US" sz="4200" b="0" i="0" u="none" strike="noStrike" cap="none">
                <a:solidFill>
                  <a:srgbClr val="595959"/>
                </a:solidFill>
                <a:latin typeface="Century Gothic"/>
                <a:ea typeface="Century Gothic"/>
                <a:cs typeface="Century Gothic"/>
                <a:sym typeface="Century Gothic"/>
              </a:rPr>
              <a:t>Problem Areas</a:t>
            </a:r>
          </a:p>
        </p:txBody>
      </p:sp>
      <p:pic>
        <p:nvPicPr>
          <p:cNvPr id="225" name="Shape 225" descr="Image result for confused icon"/>
          <p:cNvPicPr preferRelativeResize="0"/>
          <p:nvPr/>
        </p:nvPicPr>
        <p:blipFill rotWithShape="1">
          <a:blip r:embed="rId3">
            <a:alphaModFix/>
          </a:blip>
          <a:srcRect/>
          <a:stretch/>
        </p:blipFill>
        <p:spPr>
          <a:xfrm>
            <a:off x="5143499" y="2836423"/>
            <a:ext cx="1905000" cy="1905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052511" y="173318"/>
            <a:ext cx="9404700" cy="14004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r>
              <a:rPr lang="en-US" sz="4400">
                <a:solidFill>
                  <a:srgbClr val="595959"/>
                </a:solidFill>
                <a:latin typeface="Calibri"/>
                <a:ea typeface="Calibri"/>
                <a:cs typeface="Calibri"/>
                <a:sym typeface="Calibri"/>
              </a:rPr>
              <a:t>User Testing Video Links</a:t>
            </a:r>
          </a:p>
        </p:txBody>
      </p:sp>
      <p:sp>
        <p:nvSpPr>
          <p:cNvPr id="231" name="Shape 231"/>
          <p:cNvSpPr txBox="1">
            <a:spLocks noGrp="1"/>
          </p:cNvSpPr>
          <p:nvPr>
            <p:ph type="body" idx="1"/>
          </p:nvPr>
        </p:nvSpPr>
        <p:spPr>
          <a:xfrm>
            <a:off x="722300" y="1354425"/>
            <a:ext cx="10911000" cy="4352400"/>
          </a:xfrm>
          <a:prstGeom prst="rect">
            <a:avLst/>
          </a:prstGeom>
          <a:noFill/>
          <a:ln>
            <a:noFill/>
          </a:ln>
        </p:spPr>
        <p:txBody>
          <a:bodyPr wrap="square" lIns="91425" tIns="45700" rIns="91425" bIns="45700" anchor="t" anchorCtr="0">
            <a:noAutofit/>
          </a:bodyPr>
          <a:lstStyle/>
          <a:p>
            <a:pPr indent="-297180">
              <a:spcBef>
                <a:spcPts val="0"/>
              </a:spcBef>
              <a:buClr>
                <a:srgbClr val="ABD331"/>
              </a:buClr>
              <a:buSzPts val="1200"/>
              <a:buFont typeface="Noto Sans Symbols"/>
              <a:buChar char="❖"/>
            </a:pPr>
            <a:endParaRPr sz="1200" b="1" dirty="0">
              <a:solidFill>
                <a:srgbClr val="000000"/>
              </a:solidFill>
            </a:endParaRPr>
          </a:p>
          <a:p>
            <a:pPr indent="-297180">
              <a:spcBef>
                <a:spcPts val="0"/>
              </a:spcBef>
              <a:buClr>
                <a:srgbClr val="ABD331"/>
              </a:buClr>
              <a:buSzPts val="1200"/>
              <a:buFont typeface="Noto Sans Symbols"/>
              <a:buChar char="❖"/>
            </a:pPr>
            <a:r>
              <a:rPr lang="en-US" sz="1400" dirty="0">
                <a:ln w="0"/>
                <a:solidFill>
                  <a:schemeClr val="tx1"/>
                </a:solidFill>
                <a:effectLst>
                  <a:outerShdw blurRad="38100" dist="19050" dir="2700000" algn="tl" rotWithShape="0">
                    <a:schemeClr val="dk1">
                      <a:alpha val="40000"/>
                    </a:schemeClr>
                  </a:outerShdw>
                </a:effectLst>
              </a:rPr>
              <a:t>Briana Arnold</a:t>
            </a:r>
            <a:endParaRPr sz="1400" dirty="0">
              <a:ln w="0"/>
              <a:solidFill>
                <a:schemeClr val="tx1"/>
              </a:solidFill>
              <a:effectLst>
                <a:outerShdw blurRad="38100" dist="19050" dir="2700000" algn="tl" rotWithShape="0">
                  <a:schemeClr val="dk1">
                    <a:alpha val="40000"/>
                  </a:schemeClr>
                </a:outerShdw>
              </a:effectLst>
            </a:endParaRPr>
          </a:p>
          <a:p>
            <a:pPr marL="457200" lvl="0" indent="-304800" rtl="0">
              <a:lnSpc>
                <a:spcPct val="115000"/>
              </a:lnSpc>
              <a:spcBef>
                <a:spcPts val="0"/>
              </a:spcBef>
              <a:spcAft>
                <a:spcPts val="0"/>
              </a:spcAft>
              <a:buSzPts val="1200"/>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3"/>
              </a:rPr>
              <a:t>https://www.usertesting.com/v/86c26966-b94e-4e40-bf45-5ae2e8a3ae62?encrypted_video_handle=RjhuwL0CTCwG1b0ukugR5Q#!/notes</a:t>
            </a:r>
          </a:p>
          <a:p>
            <a:pPr marL="457200" lvl="0" indent="-304800" rtl="0">
              <a:lnSpc>
                <a:spcPct val="115000"/>
              </a:lnSpc>
              <a:spcBef>
                <a:spcPts val="0"/>
              </a:spcBef>
              <a:spcAft>
                <a:spcPts val="0"/>
              </a:spcAft>
              <a:buSzPts val="1200"/>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a:rPr>
              <a:t>https://www.usertesting.com/v/9acc2060-741f-4d11-b50a-e6511b994621?encrypted_video_handle=_Rj42Znd_L7GlzBcYt5Xfg#!/notes</a:t>
            </a:r>
          </a:p>
          <a:p>
            <a:pPr marL="457200" lvl="0" indent="-304800" rtl="0">
              <a:lnSpc>
                <a:spcPct val="115000"/>
              </a:lnSpc>
              <a:spcBef>
                <a:spcPts val="0"/>
              </a:spcBef>
              <a:buSzPts val="1200"/>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5"/>
              </a:rPr>
              <a:t>https://www.usertesting.com/v/a56785a0-6b47-48ff-8071-1cec8f31204d?encrypted_video_handle=c31zKN9T9irMPT5AvhPmSA#!/notes</a:t>
            </a:r>
          </a:p>
          <a:p>
            <a:pPr marL="0" lvl="0" indent="0" rtl="0">
              <a:lnSpc>
                <a:spcPct val="115000"/>
              </a:lnSpc>
              <a:spcBef>
                <a:spcPts val="0"/>
              </a:spcBef>
              <a:buNone/>
            </a:pPr>
            <a:endParaRPr sz="1400" u="sng" dirty="0">
              <a:ln w="0">
                <a:solidFill>
                  <a:schemeClr val="tx1"/>
                </a:solidFill>
              </a:ln>
              <a:solidFill>
                <a:schemeClr val="tx1"/>
              </a:solidFill>
              <a:effectLst>
                <a:outerShdw blurRad="38100" dist="19050" dir="2700000" algn="tl" rotWithShape="0">
                  <a:schemeClr val="dk1">
                    <a:alpha val="40000"/>
                  </a:schemeClr>
                </a:outerShdw>
              </a:effectLst>
              <a:hlinkClick r:id="rId5"/>
            </a:endParaRPr>
          </a:p>
          <a:p>
            <a:pPr marL="342900" marR="0" lvl="0" indent="-297180" algn="l" rtl="0">
              <a:lnSpc>
                <a:spcPct val="100000"/>
              </a:lnSpc>
              <a:spcBef>
                <a:spcPts val="0"/>
              </a:spcBef>
              <a:spcAft>
                <a:spcPts val="0"/>
              </a:spcAft>
              <a:buClr>
                <a:srgbClr val="ABD331"/>
              </a:buClr>
              <a:buSzPts val="1200"/>
              <a:buFont typeface="Noto Sans Symbols"/>
              <a:buChar char="❖"/>
            </a:pPr>
            <a:r>
              <a:rPr lang="en-US" sz="1400" dirty="0" err="1">
                <a:ln w="0"/>
                <a:solidFill>
                  <a:schemeClr val="tx1"/>
                </a:solidFill>
                <a:effectLst>
                  <a:outerShdw blurRad="38100" dist="19050" dir="2700000" algn="tl" rotWithShape="0">
                    <a:schemeClr val="dk1">
                      <a:alpha val="40000"/>
                    </a:schemeClr>
                  </a:outerShdw>
                </a:effectLst>
              </a:rPr>
              <a:t>Archana</a:t>
            </a:r>
            <a:r>
              <a:rPr lang="en-US" sz="1400" dirty="0">
                <a:ln w="0"/>
                <a:solidFill>
                  <a:schemeClr val="tx1"/>
                </a:solidFill>
                <a:effectLst>
                  <a:outerShdw blurRad="38100" dist="19050" dir="2700000" algn="tl" rotWithShape="0">
                    <a:schemeClr val="dk1">
                      <a:alpha val="40000"/>
                    </a:schemeClr>
                  </a:outerShdw>
                </a:effectLst>
              </a:rPr>
              <a:t> Kishore</a:t>
            </a:r>
          </a:p>
          <a:p>
            <a:pPr marL="457200" marR="0" lvl="1" indent="-91440" algn="l" rtl="0">
              <a:spcBef>
                <a:spcPts val="0"/>
              </a:spcBef>
              <a:spcAft>
                <a:spcPts val="0"/>
              </a:spcAft>
              <a:buClr>
                <a:schemeClr val="accent1"/>
              </a:buClr>
              <a:buSzPts val="1440"/>
              <a:buFont typeface="Noto Sans Symbols"/>
              <a:buNone/>
            </a:pPr>
            <a:endParaRPr sz="1400" dirty="0">
              <a:ln w="0"/>
              <a:solidFill>
                <a:schemeClr val="tx1"/>
              </a:solidFill>
              <a:effectLst>
                <a:outerShdw blurRad="38100" dist="19050" dir="2700000" algn="tl" rotWithShape="0">
                  <a:schemeClr val="dk1">
                    <a:alpha val="40000"/>
                  </a:schemeClr>
                </a:outerShdw>
              </a:effectLst>
            </a:endParaRPr>
          </a:p>
          <a:p>
            <a:pPr marL="457200" indent="-304800">
              <a:lnSpc>
                <a:spcPct val="115000"/>
              </a:lnSpc>
              <a:spcBef>
                <a:spcPts val="0"/>
              </a:spcBef>
              <a:buSzPts val="1200"/>
              <a:buFont typeface="Noto Sans Symbols"/>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6"/>
              </a:rPr>
              <a:t>https://</a:t>
            </a: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6"/>
              </a:rPr>
              <a:t>www.usertesting.com/v/f70e4614-fd50-4002-8bff-fc138582cacd?encrypted_video_handle=Kh3xoxCJwD2GXBIzI_cDQg</a:t>
            </a: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6"/>
              </a:rPr>
              <a:t>#!/</a:t>
            </a: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6"/>
              </a:rPr>
              <a:t>notes</a:t>
            </a:r>
            <a:endParaRPr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marL="457200" indent="-304800">
              <a:lnSpc>
                <a:spcPct val="115000"/>
              </a:lnSpc>
              <a:spcBef>
                <a:spcPts val="0"/>
              </a:spcBef>
              <a:buSzPts val="1200"/>
              <a:buFont typeface="Noto Sans Symbols"/>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7"/>
              </a:rPr>
              <a:t>https://www.usertesting.com/v/9dbf76ea-fe0d-463f-8827-fe367f660b12?encrypted_video_handle=LJQ05qQA8_ktvK06fUOufg#!/</a:t>
            </a: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7"/>
              </a:rPr>
              <a:t>notes</a:t>
            </a:r>
            <a:endParaRPr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marL="457200" indent="-304800">
              <a:lnSpc>
                <a:spcPct val="115000"/>
              </a:lnSpc>
              <a:spcBef>
                <a:spcPts val="0"/>
              </a:spcBef>
              <a:buSzPts val="1200"/>
              <a:buFont typeface="Noto Sans Symbols"/>
              <a:buChar char="❖"/>
            </a:pP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sym typeface="Arial"/>
                <a:hlinkClick r:id="rId8"/>
              </a:rPr>
              <a:t>https://www.usertesting.com/v/06d12b55-daf3-4ddc-bc02-d9507b5428ee?encrypted_video_handle=WdhkluhaAxUkkcM6kO229g#!/notes</a:t>
            </a:r>
          </a:p>
          <a:p>
            <a:pPr marL="0" marR="0" lvl="0" indent="0" algn="l" rtl="0">
              <a:spcBef>
                <a:spcPts val="0"/>
              </a:spcBef>
              <a:spcAft>
                <a:spcPts val="0"/>
              </a:spcAft>
              <a:buNone/>
            </a:pPr>
            <a:endParaRPr sz="1400" dirty="0">
              <a:ln w="0"/>
              <a:solidFill>
                <a:schemeClr val="tx1"/>
              </a:solidFill>
              <a:effectLst>
                <a:outerShdw blurRad="38100" dist="19050" dir="2700000" algn="tl" rotWithShape="0">
                  <a:schemeClr val="dk1">
                    <a:alpha val="40000"/>
                  </a:schemeClr>
                </a:outerShdw>
              </a:effectLst>
            </a:endParaRPr>
          </a:p>
          <a:p>
            <a:pPr indent="-297180">
              <a:spcBef>
                <a:spcPts val="0"/>
              </a:spcBef>
              <a:buClr>
                <a:srgbClr val="ABD331"/>
              </a:buClr>
              <a:buSzPts val="1200"/>
              <a:buFont typeface="Noto Sans Symbols"/>
              <a:buChar char="❖"/>
            </a:pPr>
            <a:r>
              <a:rPr lang="en-US" sz="1400" dirty="0">
                <a:ln w="0"/>
                <a:solidFill>
                  <a:schemeClr val="tx1"/>
                </a:solidFill>
                <a:effectLst>
                  <a:outerShdw blurRad="38100" dist="19050" dir="2700000" algn="tl" rotWithShape="0">
                    <a:schemeClr val="dk1">
                      <a:alpha val="40000"/>
                    </a:schemeClr>
                  </a:outerShdw>
                </a:effectLst>
              </a:rPr>
              <a:t>Tanaya </a:t>
            </a:r>
            <a:r>
              <a:rPr lang="en-US" sz="1400" dirty="0" err="1">
                <a:ln w="0"/>
                <a:solidFill>
                  <a:schemeClr val="tx1"/>
                </a:solidFill>
                <a:effectLst>
                  <a:outerShdw blurRad="38100" dist="19050" dir="2700000" algn="tl" rotWithShape="0">
                    <a:schemeClr val="dk1">
                      <a:alpha val="40000"/>
                    </a:schemeClr>
                  </a:outerShdw>
                </a:effectLst>
              </a:rPr>
              <a:t>Nandanwar</a:t>
            </a:r>
            <a:endParaRPr lang="en-US" sz="1400" dirty="0">
              <a:ln w="0"/>
              <a:solidFill>
                <a:schemeClr val="tx1"/>
              </a:solidFill>
              <a:effectLst>
                <a:outerShdw blurRad="38100" dist="19050" dir="2700000" algn="tl" rotWithShape="0">
                  <a:schemeClr val="dk1">
                    <a:alpha val="40000"/>
                  </a:schemeClr>
                </a:outerShdw>
              </a:effectLst>
            </a:endParaRPr>
          </a:p>
          <a:p>
            <a:pPr marL="457200" indent="-304800">
              <a:lnSpc>
                <a:spcPct val="115000"/>
              </a:lnSpc>
              <a:spcBef>
                <a:spcPts val="0"/>
              </a:spcBef>
              <a:buSzPts val="1200"/>
              <a:buFont typeface="Noto Sans Symbols"/>
              <a:buChar char="❖"/>
            </a:pPr>
            <a:r>
              <a:rPr lang="en-US" sz="1400" u="sng"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9"/>
              </a:rPr>
              <a:t>https://www.usertesting.com/v/f0420cd7-cfa1-4816-834c-828ac411f86c?encrypted_video_handle=GMWJqPGz1ULlc0PhyeZm4g#!/notes</a:t>
            </a:r>
          </a:p>
          <a:p>
            <a:pPr marL="457200" indent="-304800">
              <a:lnSpc>
                <a:spcPct val="115000"/>
              </a:lnSpc>
              <a:spcBef>
                <a:spcPts val="0"/>
              </a:spcBef>
              <a:buSzPts val="1200"/>
              <a:buFont typeface="Noto Sans Symbols"/>
              <a:buChar char="❖"/>
            </a:pPr>
            <a:r>
              <a:rPr lang="en-US" sz="1400" u="sng"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10"/>
              </a:rPr>
              <a:t>https://www.usertesting.com/v/bdf59956-eedf-43bc-8cff-a7ae527a94d5?encrypted_video_handle=e_ruGZ7iRNnnm49XbS3fDw#!/notes</a:t>
            </a:r>
          </a:p>
          <a:p>
            <a:pPr marL="457200" indent="-304800">
              <a:lnSpc>
                <a:spcPct val="115000"/>
              </a:lnSpc>
              <a:spcBef>
                <a:spcPts val="0"/>
              </a:spcBef>
              <a:buSzPts val="1200"/>
              <a:buFont typeface="Noto Sans Symbols"/>
              <a:buChar char="❖"/>
            </a:pPr>
            <a:r>
              <a:rPr lang="en-US" sz="1400" u="sng"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11"/>
              </a:rPr>
              <a:t>https://www.usertesting.com/v/3bbcbfd4-8662-459e-bcb8-fba8c797589d?encrypted_video_handle=eg7-W9nuyi-uqyVdkxhu5Q#!/</a:t>
            </a:r>
            <a:r>
              <a:rPr lang="en-US" sz="1400" u="sng"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11"/>
              </a:rPr>
              <a:t>notes</a:t>
            </a:r>
            <a:endParaRPr lang="en-US" sz="1400" u="sng"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marL="152400" indent="0">
              <a:lnSpc>
                <a:spcPct val="115000"/>
              </a:lnSpc>
              <a:spcBef>
                <a:spcPts val="0"/>
              </a:spcBef>
              <a:buSzPts val="1200"/>
              <a:buNone/>
            </a:pPr>
            <a:endParaRPr lang="en-US" sz="1200" u="sng" dirty="0">
              <a:solidFill>
                <a:schemeClr val="tx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dirty="0">
              <a:hlinkClick r:id="rId8"/>
            </a:endParaRPr>
          </a:p>
          <a:p>
            <a:pPr marL="457200" marR="0" lvl="0" indent="-69850" algn="l" rtl="0">
              <a:spcBef>
                <a:spcPts val="0"/>
              </a:spcBef>
              <a:spcAft>
                <a:spcPts val="0"/>
              </a:spcAft>
              <a:buClr>
                <a:schemeClr val="dk1"/>
              </a:buClr>
              <a:buSzPts val="1100"/>
              <a:buFont typeface="Arial"/>
              <a:buNone/>
            </a:pPr>
            <a:endParaRPr dirty="0">
              <a:hlinkClick r:id="rId7"/>
            </a:endParaRPr>
          </a:p>
          <a:p>
            <a:pPr marL="0" marR="0" lvl="0" indent="-69850" algn="l" rtl="0">
              <a:spcBef>
                <a:spcPts val="0"/>
              </a:spcBef>
              <a:spcAft>
                <a:spcPts val="0"/>
              </a:spcAft>
              <a:buClr>
                <a:schemeClr val="dk1"/>
              </a:buClr>
              <a:buSzPts val="1100"/>
              <a:buFont typeface="Arial"/>
              <a:buNone/>
            </a:pPr>
            <a:endParaRPr dirty="0">
              <a:hlinkClick r:id="rId6"/>
            </a:endParaRPr>
          </a:p>
          <a:p>
            <a:pPr marL="457200" marR="0" lvl="1" indent="-91440" algn="l" rtl="0">
              <a:spcBef>
                <a:spcPts val="0"/>
              </a:spcBef>
              <a:spcAft>
                <a:spcPts val="0"/>
              </a:spcAft>
              <a:buClr>
                <a:schemeClr val="accent1"/>
              </a:buClr>
              <a:buSzPts val="1440"/>
              <a:buFont typeface="Noto Sans Symbols"/>
              <a:buNone/>
            </a:pPr>
            <a:endParaRPr sz="1200" b="1" dirty="0">
              <a:solidFill>
                <a:srgbClr val="0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35"/>
        <p:cNvGrpSpPr/>
        <p:nvPr/>
      </p:nvGrpSpPr>
      <p:grpSpPr>
        <a:xfrm>
          <a:off x="0" y="0"/>
          <a:ext cx="0" cy="0"/>
          <a:chOff x="0" y="0"/>
          <a:chExt cx="0" cy="0"/>
        </a:xfrm>
      </p:grpSpPr>
      <p:pic>
        <p:nvPicPr>
          <p:cNvPr id="236" name="Shape 236"/>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237" name="Shape 237"/>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238" name="Shape 23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wrap="square" lIns="91425" tIns="91425" rIns="91425" bIns="91425" anchor="ctr" anchorCtr="0">
            <a:noAutofit/>
          </a:bodyPr>
          <a:lstStyle/>
          <a:p>
            <a:pPr marL="0" lvl="0" indent="0">
              <a:spcBef>
                <a:spcPts val="0"/>
              </a:spcBef>
              <a:buNone/>
            </a:pPr>
            <a:endParaRPr/>
          </a:p>
        </p:txBody>
      </p:sp>
      <p:pic>
        <p:nvPicPr>
          <p:cNvPr id="239" name="Shape 239"/>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240" name="Shape 240"/>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241" name="Shape 2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pic>
        <p:nvPicPr>
          <p:cNvPr id="242" name="Shape 242" descr="Image result for hd travel pictures"/>
          <p:cNvPicPr preferRelativeResize="0"/>
          <p:nvPr/>
        </p:nvPicPr>
        <p:blipFill rotWithShape="1">
          <a:blip r:embed="rId8">
            <a:alphaModFix amt="25000"/>
          </a:blip>
          <a:srcRect t="9091" r="9091"/>
          <a:stretch/>
        </p:blipFill>
        <p:spPr>
          <a:xfrm>
            <a:off x="0" y="0"/>
            <a:ext cx="12192000" cy="6858000"/>
          </a:xfrm>
          <a:prstGeom prst="rect">
            <a:avLst/>
          </a:prstGeom>
          <a:noFill/>
          <a:ln>
            <a:noFill/>
          </a:ln>
        </p:spPr>
      </p:pic>
      <p:sp>
        <p:nvSpPr>
          <p:cNvPr id="243" name="Shape 2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wrap="square" lIns="91425" tIns="91425" rIns="91425" bIns="91425" anchor="ctr" anchorCtr="0">
            <a:noAutofit/>
          </a:bodyPr>
          <a:lstStyle/>
          <a:p>
            <a:pPr marL="0" lvl="0" indent="0">
              <a:spcBef>
                <a:spcPts val="0"/>
              </a:spcBef>
              <a:buNone/>
            </a:pPr>
            <a:endParaRPr/>
          </a:p>
        </p:txBody>
      </p:sp>
      <p:sp>
        <p:nvSpPr>
          <p:cNvPr id="244" name="Shape 244"/>
          <p:cNvSpPr txBox="1">
            <a:spLocks noGrp="1"/>
          </p:cNvSpPr>
          <p:nvPr>
            <p:ph type="title"/>
          </p:nvPr>
        </p:nvSpPr>
        <p:spPr>
          <a:xfrm>
            <a:off x="2876751" y="1599626"/>
            <a:ext cx="8825658" cy="3329581"/>
          </a:xfrm>
          <a:prstGeom prst="rect">
            <a:avLst/>
          </a:prstGeom>
          <a:noFill/>
          <a:ln>
            <a:noFill/>
          </a:ln>
        </p:spPr>
        <p:txBody>
          <a:bodyPr wrap="square" lIns="91425" tIns="45700" rIns="91425" bIns="45700" anchor="b" anchorCtr="0">
            <a:noAutofit/>
          </a:bodyPr>
          <a:lstStyle/>
          <a:p>
            <a:pPr marL="0" marR="0" lvl="0" indent="-381000" algn="r" rtl="0">
              <a:spcBef>
                <a:spcPts val="0"/>
              </a:spcBef>
              <a:buClr>
                <a:schemeClr val="dk1"/>
              </a:buClr>
              <a:buSzPts val="6000"/>
              <a:buFont typeface="Century Gothic"/>
              <a:buNone/>
            </a:pPr>
            <a:r>
              <a:rPr lang="en-US" sz="7200" b="0" i="0" u="none" strike="noStrike" cap="none">
                <a:solidFill>
                  <a:schemeClr val="lt2"/>
                </a:solidFill>
                <a:latin typeface="Century Gothic"/>
                <a:ea typeface="Century Gothic"/>
                <a:cs typeface="Century Gothic"/>
                <a:sym typeface="Century Gothic"/>
              </a:rPr>
              <a:t>Competitive Analysis</a:t>
            </a:r>
          </a:p>
        </p:txBody>
      </p:sp>
      <p:sp>
        <p:nvSpPr>
          <p:cNvPr id="245" name="Shape 245"/>
          <p:cNvSpPr txBox="1">
            <a:spLocks noGrp="1"/>
          </p:cNvSpPr>
          <p:nvPr>
            <p:ph type="body" idx="1"/>
          </p:nvPr>
        </p:nvSpPr>
        <p:spPr>
          <a:xfrm>
            <a:off x="2876751" y="5005981"/>
            <a:ext cx="8825658" cy="860400"/>
          </a:xfrm>
          <a:prstGeom prst="rect">
            <a:avLst/>
          </a:prstGeom>
          <a:noFill/>
          <a:ln>
            <a:noFill/>
          </a:ln>
        </p:spPr>
        <p:txBody>
          <a:bodyPr wrap="square" lIns="91425" tIns="45700" rIns="91425" bIns="45700" anchor="t" anchorCtr="0">
            <a:noAutofit/>
          </a:bodyPr>
          <a:lstStyle/>
          <a:p>
            <a:pPr marL="0" marR="0" lvl="0" indent="-101600" algn="r" rtl="0">
              <a:spcBef>
                <a:spcPts val="0"/>
              </a:spcBef>
              <a:spcAft>
                <a:spcPts val="0"/>
              </a:spcAft>
              <a:buClr>
                <a:schemeClr val="accent1"/>
              </a:buClr>
              <a:buSzPts val="1600"/>
              <a:buFont typeface="Noto Sans Symbols"/>
              <a:buNone/>
            </a:pPr>
            <a:r>
              <a:rPr lang="en-US" sz="2000" b="0" i="0" u="none" strike="noStrike" cap="none">
                <a:solidFill>
                  <a:schemeClr val="accent1"/>
                </a:solidFill>
                <a:latin typeface="Century Gothic"/>
                <a:ea typeface="Century Gothic"/>
                <a:cs typeface="Century Gothic"/>
                <a:sym typeface="Century Gothic"/>
              </a:rPr>
              <a:t>PRICELINE VS ONETRAVEL VS CHEAPOAIR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1119</Words>
  <Application>Microsoft Office PowerPoint</Application>
  <PresentationFormat>Widescreen</PresentationFormat>
  <Paragraphs>137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Courier New</vt:lpstr>
      <vt:lpstr>Noto Sans Symbols</vt:lpstr>
      <vt:lpstr>Arial</vt:lpstr>
      <vt:lpstr>Century Gothic</vt:lpstr>
      <vt:lpstr>Calibri</vt:lpstr>
      <vt:lpstr>Ion</vt:lpstr>
      <vt:lpstr>TravelBird.com</vt:lpstr>
      <vt:lpstr>Usability Test Analysis</vt:lpstr>
      <vt:lpstr>Summary</vt:lpstr>
      <vt:lpstr>Preliminary Results</vt:lpstr>
      <vt:lpstr>Subjective Ratings</vt:lpstr>
      <vt:lpstr>Subjective Ratings</vt:lpstr>
      <vt:lpstr>Problem Areas</vt:lpstr>
      <vt:lpstr>User Testing Video Links</vt:lpstr>
      <vt:lpstr>Competitive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Diagrams</vt:lpstr>
      <vt:lpstr>Use Case Diagram</vt:lpstr>
      <vt:lpstr>Activity Diagram: Search Flight</vt:lpstr>
      <vt:lpstr>Activity Diagram: Book Flight</vt:lpstr>
      <vt:lpstr>Activity Diagram: Cancel Flight</vt:lpstr>
      <vt:lpstr>Activity Diagram: Book Hotel</vt:lpstr>
      <vt:lpstr>Wireframes</vt:lpstr>
      <vt:lpstr>Wireframe Links</vt:lpstr>
      <vt:lpstr>Safe Travels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TravelBird.com</dc:title>
  <cp:lastModifiedBy>Tanaya Gaurav</cp:lastModifiedBy>
  <cp:revision>2</cp:revision>
  <dcterms:modified xsi:type="dcterms:W3CDTF">2017-12-06T23:48:18Z</dcterms:modified>
</cp:coreProperties>
</file>